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Masters/slideMaster1.xml" ContentType="application/vnd.openxmlformats-officedocument.presentationml.slideMaster+xml"/>
  <Override PartName="/ppt/notesSlides/notesSlide44.xml" ContentType="application/vnd.openxmlformats-officedocument.presentationml.notesSlide+xml"/>
  <Override PartName="/ppt/notesSlides/notesSlide30.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13.xml" ContentType="application/vnd.openxmlformats-officedocument.presentationml.notesSlide+xml"/>
  <Override PartName="/ppt/notesSlides/notesSlide5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31.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45.xml" ContentType="application/vnd.openxmlformats-officedocument.presentationml.notesSlide+xml"/>
  <Override PartName="/ppt/notesSlides/notesSlide5.xml" ContentType="application/vnd.openxmlformats-officedocument.presentationml.notesSlide+xml"/>
  <Override PartName="/ppt/notesSlides/notesSlide15.xml" ContentType="application/vnd.openxmlformats-officedocument.presentationml.notesSlide+xml"/>
  <Override PartName="/ppt/notesSlides/notesSlide32.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18.xml" ContentType="application/vnd.openxmlformats-officedocument.presentationml.notesSlide+xml"/>
  <Override PartName="/ppt/notesSlides/notesSlide6.xml" ContentType="application/vnd.openxmlformats-officedocument.presentationml.notesSlide+xml"/>
  <Override PartName="/ppt/notesSlides/notesSlide33.xml" ContentType="application/vnd.openxmlformats-officedocument.presentationml.notesSlide+xml"/>
  <Override PartName="/ppt/notesSlides/notesSlide49.xml" ContentType="application/vnd.openxmlformats-officedocument.presentationml.notesSlide+xml"/>
  <Override PartName="/ppt/notesSlides/notesSlide38.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39.xml" ContentType="application/vnd.openxmlformats-officedocument.presentationml.notesSlide+xml"/>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20.xml" ContentType="application/vnd.openxmlformats-officedocument.presentationml.notes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notesSlides/notesSlide42.xml" ContentType="application/vnd.openxmlformats-officedocument.presentationml.notesSlide+xml"/>
  <Override PartName="/ppt/notesSlides/notesSlide35.xml" ContentType="application/vnd.openxmlformats-officedocument.presentationml.notesSlide+xml"/>
  <Override PartName="/ppt/notesSlides/notesSlide21.xml" ContentType="application/vnd.openxmlformats-officedocument.presentationml.notesSlide+xml"/>
  <Override PartName="/ppt/notesSlides/notesSlide9.xml" ContentType="application/vnd.openxmlformats-officedocument.presentationml.notesSlide+xml"/>
  <Override PartName="/ppt/notesSlides/notesSlide22.xml" ContentType="application/vnd.openxmlformats-officedocument.presentationml.notesSlide+xml"/>
  <Override PartName="/ppt/notesSlides/notesSlide10.xml" ContentType="application/vnd.openxmlformats-officedocument.presentationml.notesSlide+xml"/>
  <Override PartName="/ppt/notesSlides/notesSlide43.xml" ContentType="application/vnd.openxmlformats-officedocument.presentationml.notesSlide+xml"/>
  <Override PartName="/ppt/notesSlides/notesSlide23.xml" ContentType="application/vnd.openxmlformats-officedocument.presentationml.notesSlide+xml"/>
  <Override PartName="/ppt/notesSlides/notesSlide36.xml" ContentType="application/vnd.openxmlformats-officedocument.presentationml.notesSlide+xml"/>
  <Override PartName="/ppt/notesSlides/notesSlide24.xml" ContentType="application/vnd.openxmlformats-officedocument.presentationml.notesSlide+xml"/>
  <Override PartName="/ppt/notesSlides/notesSlide47.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11.xml" ContentType="application/vnd.openxmlformats-officedocument.presentationml.notesSlide+xml"/>
  <Override PartName="/ppt/notesSlides/notesSlide48.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52.xml" ContentType="application/vnd.openxmlformats-officedocument.presentationml.notesSlide+xml"/>
  <Override PartName="/ppt/notesSlides/notesSlide73.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heme/theme2.xml" ContentType="application/vnd.openxmlformats-officedocument.theme+xml"/>
  <Override PartName="/ppt/authors.xml" ContentType="application/vnd.ms-powerpoint.authors+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1261" r:id="rId2"/>
    <p:sldId id="1262" r:id="rId3"/>
    <p:sldId id="1214" r:id="rId4"/>
    <p:sldId id="1208" r:id="rId5"/>
    <p:sldId id="258" r:id="rId6"/>
    <p:sldId id="259" r:id="rId7"/>
    <p:sldId id="261" r:id="rId8"/>
    <p:sldId id="264" r:id="rId9"/>
    <p:sldId id="266" r:id="rId10"/>
    <p:sldId id="265" r:id="rId11"/>
    <p:sldId id="1217" r:id="rId12"/>
    <p:sldId id="1246" r:id="rId13"/>
    <p:sldId id="260" r:id="rId14"/>
    <p:sldId id="262" r:id="rId15"/>
    <p:sldId id="268" r:id="rId16"/>
    <p:sldId id="1259" r:id="rId17"/>
    <p:sldId id="1225" r:id="rId18"/>
    <p:sldId id="1226" r:id="rId19"/>
    <p:sldId id="1257" r:id="rId20"/>
    <p:sldId id="1227" r:id="rId21"/>
    <p:sldId id="1228" r:id="rId22"/>
    <p:sldId id="1229" r:id="rId23"/>
    <p:sldId id="1230" r:id="rId24"/>
    <p:sldId id="1231" r:id="rId25"/>
    <p:sldId id="1232" r:id="rId26"/>
    <p:sldId id="1233" r:id="rId27"/>
    <p:sldId id="1247" r:id="rId28"/>
    <p:sldId id="1260" r:id="rId29"/>
    <p:sldId id="278" r:id="rId30"/>
    <p:sldId id="279" r:id="rId31"/>
    <p:sldId id="281" r:id="rId32"/>
    <p:sldId id="282" r:id="rId33"/>
    <p:sldId id="1216" r:id="rId34"/>
    <p:sldId id="283" r:id="rId35"/>
    <p:sldId id="284" r:id="rId36"/>
    <p:sldId id="289" r:id="rId37"/>
    <p:sldId id="1248" r:id="rId38"/>
    <p:sldId id="1249" r:id="rId39"/>
    <p:sldId id="1250" r:id="rId40"/>
    <p:sldId id="1251" r:id="rId41"/>
    <p:sldId id="1252" r:id="rId42"/>
    <p:sldId id="1172" r:id="rId43"/>
    <p:sldId id="1173" r:id="rId44"/>
    <p:sldId id="1174" r:id="rId45"/>
    <p:sldId id="1175" r:id="rId46"/>
    <p:sldId id="1176" r:id="rId47"/>
    <p:sldId id="1236" r:id="rId48"/>
    <p:sldId id="1178" r:id="rId49"/>
    <p:sldId id="1179" r:id="rId50"/>
    <p:sldId id="1180" r:id="rId51"/>
    <p:sldId id="1253" r:id="rId52"/>
    <p:sldId id="1182" r:id="rId53"/>
    <p:sldId id="1183" r:id="rId54"/>
    <p:sldId id="1189" r:id="rId55"/>
    <p:sldId id="1184" r:id="rId56"/>
    <p:sldId id="1254" r:id="rId57"/>
    <p:sldId id="1186" r:id="rId58"/>
    <p:sldId id="1187" r:id="rId59"/>
    <p:sldId id="1188" r:id="rId60"/>
    <p:sldId id="1258" r:id="rId61"/>
    <p:sldId id="1255" r:id="rId62"/>
    <p:sldId id="1190" r:id="rId63"/>
    <p:sldId id="1193" r:id="rId64"/>
    <p:sldId id="1194" r:id="rId65"/>
    <p:sldId id="1256" r:id="rId66"/>
    <p:sldId id="1239" r:id="rId67"/>
    <p:sldId id="1241" r:id="rId68"/>
    <p:sldId id="1199" r:id="rId69"/>
    <p:sldId id="1242" r:id="rId70"/>
    <p:sldId id="1200" r:id="rId71"/>
    <p:sldId id="1202" r:id="rId72"/>
    <p:sldId id="1201" r:id="rId73"/>
    <p:sldId id="1203" r:id="rId74"/>
    <p:sldId id="1243" r:id="rId75"/>
    <p:sldId id="1244" r:id="rId76"/>
    <p:sldId id="1206" r:id="rId77"/>
    <p:sldId id="1245" r:id="rId78"/>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我が国の医療と医師の働き方" id="{5F9A9D60-D430-444A-9FEA-A33FEA276069}">
          <p14:sldIdLst>
            <p14:sldId id="1261"/>
            <p14:sldId id="1262"/>
            <p14:sldId id="1214"/>
            <p14:sldId id="1208"/>
            <p14:sldId id="258"/>
            <p14:sldId id="259"/>
            <p14:sldId id="261"/>
            <p14:sldId id="264"/>
            <p14:sldId id="266"/>
            <p14:sldId id="265"/>
            <p14:sldId id="1217"/>
            <p14:sldId id="1246"/>
            <p14:sldId id="260"/>
            <p14:sldId id="262"/>
            <p14:sldId id="268"/>
          </p14:sldIdLst>
        </p14:section>
        <p14:section name="制度の基本について～基本的な労働法制～" id="{72BA2650-69F5-41C4-9CF9-27DCE8143189}">
          <p14:sldIdLst>
            <p14:sldId id="1259"/>
            <p14:sldId id="1225"/>
            <p14:sldId id="1226"/>
            <p14:sldId id="1257"/>
            <p14:sldId id="1227"/>
            <p14:sldId id="1228"/>
            <p14:sldId id="1229"/>
            <p14:sldId id="1230"/>
            <p14:sldId id="1231"/>
            <p14:sldId id="1232"/>
            <p14:sldId id="1233"/>
            <p14:sldId id="1247"/>
          </p14:sldIdLst>
        </p14:section>
        <p14:section name="制度の基本について～医師の特別則～" id="{54BEB44F-34DA-46A0-8A4B-D0A9DD9B8BDD}">
          <p14:sldIdLst>
            <p14:sldId id="1260"/>
            <p14:sldId id="278"/>
            <p14:sldId id="279"/>
            <p14:sldId id="281"/>
            <p14:sldId id="282"/>
            <p14:sldId id="1216"/>
            <p14:sldId id="283"/>
            <p14:sldId id="284"/>
            <p14:sldId id="289"/>
            <p14:sldId id="1248"/>
            <p14:sldId id="1249"/>
            <p14:sldId id="1250"/>
            <p14:sldId id="1251"/>
          </p14:sldIdLst>
        </p14:section>
        <p14:section name="制度の基本について～医師の健康を守る働き方～" id="{87C122CF-940A-448C-8A15-5FC36BDFA3FE}">
          <p14:sldIdLst>
            <p14:sldId id="1252"/>
            <p14:sldId id="1172"/>
            <p14:sldId id="1173"/>
            <p14:sldId id="1174"/>
            <p14:sldId id="1175"/>
            <p14:sldId id="1176"/>
            <p14:sldId id="1236"/>
            <p14:sldId id="1178"/>
            <p14:sldId id="1179"/>
            <p14:sldId id="1180"/>
          </p14:sldIdLst>
        </p14:section>
        <p14:section name="現場を支える副業/兼業のために" id="{15DA6D5C-60E7-4CB7-8F2D-A9D4C8702517}">
          <p14:sldIdLst>
            <p14:sldId id="1253"/>
            <p14:sldId id="1182"/>
            <p14:sldId id="1183"/>
            <p14:sldId id="1189"/>
            <p14:sldId id="1184"/>
          </p14:sldIdLst>
        </p14:section>
        <p14:section name="タスク・シフト/シェア" id="{AF4522EB-EF31-4519-8FFB-7389D60ECF05}">
          <p14:sldIdLst>
            <p14:sldId id="1254"/>
            <p14:sldId id="1186"/>
            <p14:sldId id="1187"/>
            <p14:sldId id="1188"/>
            <p14:sldId id="1258"/>
          </p14:sldIdLst>
        </p14:section>
        <p14:section name="医師のプロフェッショナリズム" id="{6CF2B571-2546-4530-9A6F-7FEE16881C9C}">
          <p14:sldIdLst>
            <p14:sldId id="1255"/>
            <p14:sldId id="1190"/>
            <p14:sldId id="1193"/>
            <p14:sldId id="1194"/>
          </p14:sldIdLst>
        </p14:section>
        <p14:section name="働き方を守る様々な法制度" id="{1E3B26E4-3438-4B69-A27C-6BED58061DF4}">
          <p14:sldIdLst>
            <p14:sldId id="1256"/>
            <p14:sldId id="1239"/>
            <p14:sldId id="1241"/>
            <p14:sldId id="1199"/>
            <p14:sldId id="1242"/>
            <p14:sldId id="1200"/>
            <p14:sldId id="1202"/>
            <p14:sldId id="1201"/>
            <p14:sldId id="1203"/>
            <p14:sldId id="1243"/>
            <p14:sldId id="1244"/>
            <p14:sldId id="1206"/>
            <p14:sldId id="1245"/>
          </p14:sldIdLst>
        </p14:section>
      </p14:sectionLst>
    </p:ext>
    <p:ext uri="{EFAFB233-063F-42B5-8137-9DF3F51BA10A}">
      <p15:sldGuideLst xmlns:p15="http://schemas.microsoft.com/office/powerpoint/2012/main">
        <p15:guide id="1" orient="horz" pos="1888"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534C6C-B7F8-067A-300F-7A0B006090F0}" name="ベクトル橋本麻友子" initials="橋本" userId="ベクトル橋本麻友子"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中野 僚介(nakano-ryousuke.cr7)" initials="中野" lastIdx="10" clrIdx="0">
    <p:extLst>
      <p:ext uri="{19B8F6BF-5375-455C-9EA6-DF929625EA0E}">
        <p15:presenceInfo xmlns:p15="http://schemas.microsoft.com/office/powerpoint/2012/main" userId="S-1-5-21-4175116151-3849908774-3845857867-619321" providerId="AD"/>
      </p:ext>
    </p:extLst>
  </p:cmAuthor>
  <p:cmAuthor id="2" name="貫和" initials="MSOffice" lastIdx="7" clrIdx="1">
    <p:extLst>
      <p:ext uri="{19B8F6BF-5375-455C-9EA6-DF929625EA0E}">
        <p15:presenceInfo xmlns:p15="http://schemas.microsoft.com/office/powerpoint/2012/main" userId="貫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D9F1"/>
    <a:srgbClr val="EDF6F9"/>
    <a:srgbClr val="F1FDFE"/>
    <a:srgbClr val="E6E6E6"/>
    <a:srgbClr val="E7FCFD"/>
    <a:srgbClr val="E4EDF8"/>
    <a:srgbClr val="E9F0FA"/>
    <a:srgbClr val="7EA3CF"/>
    <a:srgbClr val="AFDDDE"/>
    <a:srgbClr val="023C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0" autoAdjust="0"/>
    <p:restoredTop sz="80676" autoAdjust="0"/>
  </p:normalViewPr>
  <p:slideViewPr>
    <p:cSldViewPr>
      <p:cViewPr varScale="1">
        <p:scale>
          <a:sx n="85" d="100"/>
          <a:sy n="85" d="100"/>
        </p:scale>
        <p:origin x="1162" y="62"/>
      </p:cViewPr>
      <p:guideLst>
        <p:guide orient="horz" pos="1888"/>
        <p:guide pos="2880"/>
      </p:guideLst>
    </p:cSldViewPr>
  </p:slideViewPr>
  <p:notesTextViewPr>
    <p:cViewPr>
      <p:scale>
        <a:sx n="100" d="100"/>
        <a:sy n="100" d="100"/>
      </p:scale>
      <p:origin x="0" y="0"/>
    </p:cViewPr>
  </p:notesTextViewPr>
  <p:notesViewPr>
    <p:cSldViewPr>
      <p:cViewPr varScale="1">
        <p:scale>
          <a:sx n="78" d="100"/>
          <a:sy n="78" d="100"/>
        </p:scale>
        <p:origin x="3984"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85"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88"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86"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customXml" Target="../customXml/item2.xml"/><Relationship Id="rId61" Type="http://schemas.openxmlformats.org/officeDocument/2006/relationships/slide" Target="slides/slide60.xml"/><Relationship Id="rId8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6364" cy="513508"/>
          </a:xfrm>
          <a:prstGeom prst="rect">
            <a:avLst/>
          </a:prstGeom>
        </p:spPr>
        <p:txBody>
          <a:bodyPr vert="horz" lIns="94668" tIns="47334" rIns="94668" bIns="47334"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4" y="1"/>
            <a:ext cx="3076364" cy="513508"/>
          </a:xfrm>
          <a:prstGeom prst="rect">
            <a:avLst/>
          </a:prstGeom>
        </p:spPr>
        <p:txBody>
          <a:bodyPr vert="horz" lIns="94668" tIns="47334" rIns="94668" bIns="47334" rtlCol="0"/>
          <a:lstStyle>
            <a:lvl1pPr algn="r">
              <a:defRPr sz="1200"/>
            </a:lvl1pPr>
          </a:lstStyle>
          <a:p>
            <a:fld id="{BCBE2059-DE0E-4E45-93F6-EFA36879772D}" type="datetimeFigureOut">
              <a:rPr kumimoji="1" lang="ja-JP" altLang="en-US" smtClean="0"/>
              <a:t>2023/1/11</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4400"/>
          </a:xfrm>
          <a:prstGeom prst="rect">
            <a:avLst/>
          </a:prstGeom>
          <a:noFill/>
          <a:ln w="12700">
            <a:solidFill>
              <a:prstClr val="black"/>
            </a:solidFill>
          </a:ln>
        </p:spPr>
        <p:txBody>
          <a:bodyPr vert="horz" lIns="94668" tIns="47334" rIns="94668" bIns="47334" rtlCol="0" anchor="ctr"/>
          <a:lstStyle/>
          <a:p>
            <a:endParaRPr lang="ja-JP" altLang="en-US"/>
          </a:p>
        </p:txBody>
      </p:sp>
      <p:sp>
        <p:nvSpPr>
          <p:cNvPr id="5" name="ノート プレースホルダー 4"/>
          <p:cNvSpPr>
            <a:spLocks noGrp="1"/>
          </p:cNvSpPr>
          <p:nvPr>
            <p:ph type="body" sz="quarter" idx="3"/>
          </p:nvPr>
        </p:nvSpPr>
        <p:spPr>
          <a:xfrm>
            <a:off x="709930" y="4925409"/>
            <a:ext cx="5679440" cy="4029879"/>
          </a:xfrm>
          <a:prstGeom prst="rect">
            <a:avLst/>
          </a:prstGeom>
        </p:spPr>
        <p:txBody>
          <a:bodyPr vert="horz" lIns="94668" tIns="47334" rIns="94668" bIns="4733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8"/>
            <a:ext cx="3076364" cy="513507"/>
          </a:xfrm>
          <a:prstGeom prst="rect">
            <a:avLst/>
          </a:prstGeom>
        </p:spPr>
        <p:txBody>
          <a:bodyPr vert="horz" lIns="94668" tIns="47334" rIns="94668" bIns="4733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4" y="9721108"/>
            <a:ext cx="3076364" cy="513507"/>
          </a:xfrm>
          <a:prstGeom prst="rect">
            <a:avLst/>
          </a:prstGeom>
        </p:spPr>
        <p:txBody>
          <a:bodyPr vert="horz" lIns="94668" tIns="47334" rIns="94668" bIns="47334" rtlCol="0" anchor="b"/>
          <a:lstStyle>
            <a:lvl1pPr algn="r">
              <a:defRPr sz="1200"/>
            </a:lvl1pPr>
          </a:lstStyle>
          <a:p>
            <a:fld id="{796792A5-21A2-47AD-AB52-EFDCB2AB30E8}" type="slidenum">
              <a:rPr kumimoji="1" lang="ja-JP" altLang="en-US" smtClean="0"/>
              <a:t>‹#›</a:t>
            </a:fld>
            <a:endParaRPr kumimoji="1" lang="ja-JP" altLang="en-US"/>
          </a:p>
        </p:txBody>
      </p:sp>
    </p:spTree>
    <p:extLst>
      <p:ext uri="{BB962C8B-B14F-4D97-AF65-F5344CB8AC3E}">
        <p14:creationId xmlns:p14="http://schemas.microsoft.com/office/powerpoint/2010/main" val="8474515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a:t>
            </a:fld>
            <a:endParaRPr kumimoji="1" lang="ja-JP" altLang="en-US"/>
          </a:p>
        </p:txBody>
      </p:sp>
    </p:spTree>
    <p:extLst>
      <p:ext uri="{BB962C8B-B14F-4D97-AF65-F5344CB8AC3E}">
        <p14:creationId xmlns:p14="http://schemas.microsoft.com/office/powerpoint/2010/main" val="3087842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このように求められる医療の役割が増え、一方でそれを支えるマンパワーの確保が難しくなっていく中、医師個人の業務量はこれからも増加していくかもしれません。</a:t>
            </a:r>
          </a:p>
          <a:p>
            <a:r>
              <a:rPr kumimoji="1" lang="ja-JP" altLang="en-US" dirty="0"/>
              <a:t>高齢者の増加によって、患者さんの治療にはより時間と人手がかかります。</a:t>
            </a:r>
            <a:endParaRPr kumimoji="1" lang="en-US" altLang="ja-JP" dirty="0"/>
          </a:p>
          <a:p>
            <a:r>
              <a:rPr kumimoji="1" lang="ja-JP" altLang="en-US" dirty="0"/>
              <a:t>また、医師は生涯修練が求められる職業ですが、最新の高度化した医療を提供するための</a:t>
            </a:r>
            <a:r>
              <a:rPr kumimoji="1" lang="en-US" altLang="ja-JP" dirty="0"/>
              <a:t>｢</a:t>
            </a:r>
            <a:r>
              <a:rPr kumimoji="1" lang="ja-JP" altLang="en-US" dirty="0"/>
              <a:t>担い手</a:t>
            </a:r>
            <a:r>
              <a:rPr kumimoji="1" lang="en-US" altLang="ja-JP" dirty="0"/>
              <a:t>｣</a:t>
            </a:r>
            <a:r>
              <a:rPr kumimoji="1" lang="ja-JP" altLang="en-US" dirty="0"/>
              <a:t>としての修練には、これまで以上に年月がかかることも想定されます。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10</a:t>
            </a:fld>
            <a:endParaRPr kumimoji="1" lang="ja-JP" altLang="en-US"/>
          </a:p>
        </p:txBody>
      </p:sp>
    </p:spTree>
    <p:extLst>
      <p:ext uri="{BB962C8B-B14F-4D97-AF65-F5344CB8AC3E}">
        <p14:creationId xmlns:p14="http://schemas.microsoft.com/office/powerpoint/2010/main" val="1054015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医療はすでに、医療者の精一杯の努力で支えられている中で、今後、こうした状況の変化が見込まれます。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地域に必要とされる医療を守り続けるためには、医師を含む医療の担い手が、より持続的に医療を提供できるような社会の実現が必要になってきます。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11</a:t>
            </a:fld>
            <a:endParaRPr kumimoji="1" lang="ja-JP" altLang="en-US"/>
          </a:p>
        </p:txBody>
      </p:sp>
    </p:spTree>
    <p:extLst>
      <p:ext uri="{BB962C8B-B14F-4D97-AF65-F5344CB8AC3E}">
        <p14:creationId xmlns:p14="http://schemas.microsoft.com/office/powerpoint/2010/main" val="2914768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b="0" dirty="0"/>
              <a:t>そのためには、</a:t>
            </a:r>
            <a:r>
              <a:rPr lang="ja-JP" altLang="en-US" kern="100" dirty="0">
                <a:latin typeface="Yu Gothic" panose="020B0400000000000000" pitchFamily="34" charset="-128"/>
                <a:ea typeface="Yu Gothic" panose="020B0400000000000000" pitchFamily="34" charset="-128"/>
                <a:cs typeface="Times New Roman" panose="02020603050405020304" pitchFamily="18" charset="0"/>
              </a:rPr>
              <a:t>医療分野でも、時間の制約のない</a:t>
            </a:r>
            <a:r>
              <a:rPr lang="ja-JP" altLang="ja-JP" dirty="0"/>
              <a:t>働き方</a:t>
            </a:r>
            <a:r>
              <a:rPr lang="ja-JP" altLang="en-US" dirty="0"/>
              <a:t>が</a:t>
            </a:r>
            <a:r>
              <a:rPr lang="ja-JP" altLang="ja-JP" dirty="0"/>
              <a:t>できる人</a:t>
            </a:r>
            <a:r>
              <a:rPr lang="ja-JP" altLang="en-US" dirty="0"/>
              <a:t>だけで業務を行うようなやり</a:t>
            </a:r>
            <a:r>
              <a:rPr lang="ja-JP" altLang="ja-JP" dirty="0"/>
              <a:t>方を見直して、</a:t>
            </a:r>
            <a:r>
              <a:rPr kumimoji="1" lang="ja-JP" altLang="en-US" b="0" dirty="0"/>
              <a:t>子育て中の方々や高齢な方々など、多様な環境にある医療従事者が活躍しつづけるために、働きやすい環境を作っていくことが大切です。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476859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こうした中、医師の働き方改革を進めていくことは、医師本人だけでなく、患者さんにとっても重要なことです。</a:t>
            </a:r>
          </a:p>
          <a:p>
            <a:r>
              <a:rPr kumimoji="1" lang="ja-JP" altLang="en-US" dirty="0"/>
              <a:t>医師の働き方改革の推進による、医師にとってのメリットとしては、</a:t>
            </a:r>
          </a:p>
          <a:p>
            <a:r>
              <a:rPr kumimoji="1" lang="ja-JP" altLang="en-US" dirty="0"/>
              <a:t>①前日の勤務から翌日の勤務までの間のインターバルが確保されることで、必要な休息をとれるようになる、ということや、</a:t>
            </a:r>
          </a:p>
          <a:p>
            <a:r>
              <a:rPr kumimoji="1" lang="ja-JP" altLang="en-US" dirty="0"/>
              <a:t>②医療現場全体でのタスク・シフト</a:t>
            </a:r>
            <a:r>
              <a:rPr kumimoji="1" lang="en-US" altLang="ja-JP" dirty="0"/>
              <a:t>/</a:t>
            </a:r>
            <a:r>
              <a:rPr kumimoji="1" lang="ja-JP" altLang="en-US" dirty="0"/>
              <a:t>シェアを推進することで、医師でなければできないより専門的な業務に集中できるようになる</a:t>
            </a:r>
          </a:p>
          <a:p>
            <a:r>
              <a:rPr kumimoji="1" lang="ja-JP" altLang="en-US" dirty="0"/>
              <a:t>といったことが考えられます。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13</a:t>
            </a:fld>
            <a:endParaRPr kumimoji="1" lang="ja-JP" altLang="en-US"/>
          </a:p>
        </p:txBody>
      </p:sp>
    </p:spTree>
    <p:extLst>
      <p:ext uri="{BB962C8B-B14F-4D97-AF65-F5344CB8AC3E}">
        <p14:creationId xmlns:p14="http://schemas.microsoft.com/office/powerpoint/2010/main" val="138116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一方で、医師の働き方改革の推進による、患者さんにとってのメリットとしては、</a:t>
            </a:r>
          </a:p>
          <a:p>
            <a:r>
              <a:rPr kumimoji="1" lang="ja-JP" altLang="en-US" dirty="0"/>
              <a:t>①医師の健康が確保される</a:t>
            </a:r>
            <a:r>
              <a:rPr kumimoji="1" lang="ja-JP" altLang="en-US" b="0" dirty="0"/>
              <a:t>ことで、</a:t>
            </a:r>
            <a:r>
              <a:rPr lang="ja-JP" altLang="ja-JP" b="0" dirty="0"/>
              <a:t>医師の作業能力が適切に維持され、インシデント、アクシデントの発生が抑えられるようになり、</a:t>
            </a:r>
            <a:r>
              <a:rPr kumimoji="1" lang="ja-JP" altLang="en-US" dirty="0"/>
              <a:t>より安心・安全な医療が受けられる、ということや、</a:t>
            </a:r>
          </a:p>
          <a:p>
            <a:r>
              <a:rPr kumimoji="1" lang="ja-JP" altLang="en-US" dirty="0"/>
              <a:t>②医療従事者それぞれの専門性を活かした医療提供システムが形成されることで、患者さんの個々の状況にあわせた医療サービスの提供が進み、結果としてその患者さんにとっての質の高い医療が受けられる</a:t>
            </a:r>
          </a:p>
          <a:p>
            <a:r>
              <a:rPr kumimoji="1" lang="ja-JP" altLang="en-US" dirty="0"/>
              <a:t>といったことが考えられます。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14</a:t>
            </a:fld>
            <a:endParaRPr kumimoji="1" lang="ja-JP" altLang="en-US"/>
          </a:p>
        </p:txBody>
      </p:sp>
    </p:spTree>
    <p:extLst>
      <p:ext uri="{BB962C8B-B14F-4D97-AF65-F5344CB8AC3E}">
        <p14:creationId xmlns:p14="http://schemas.microsoft.com/office/powerpoint/2010/main" val="2572752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働き方改革は、雇用主や管理者だけの問題ではなく、職場の全員が主人公です。</a:t>
            </a:r>
            <a:endParaRPr kumimoji="1" lang="en-US" altLang="ja-JP" dirty="0"/>
          </a:p>
          <a:p>
            <a:r>
              <a:rPr kumimoji="1" lang="ja-JP" altLang="en-US" dirty="0"/>
              <a:t>いまの働き方の何を大事にし、何を見直して行くべきか、年代や職種を越えてみんなで話し合えば、職場の文化は変えていくことができます。</a:t>
            </a:r>
            <a:endParaRPr kumimoji="1" lang="en-US" altLang="ja-JP" dirty="0"/>
          </a:p>
          <a:p>
            <a:r>
              <a:rPr kumimoji="1" lang="ja-JP" altLang="en-US" dirty="0"/>
              <a:t>医療を未来へつなぎ、そして守り続けるために、それぞれの医療機関で働き方改革を進めていきましょう。</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15</a:t>
            </a:fld>
            <a:endParaRPr kumimoji="1" lang="ja-JP" altLang="en-US"/>
          </a:p>
        </p:txBody>
      </p:sp>
    </p:spTree>
    <p:extLst>
      <p:ext uri="{BB962C8B-B14F-4D97-AF65-F5344CB8AC3E}">
        <p14:creationId xmlns:p14="http://schemas.microsoft.com/office/powerpoint/2010/main" val="1818874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86368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医師も雇用されている勤務医であれば、労働者であり、労働基準法が適用されます。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1303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労働時間とは、使用者の指揮命令下に置かれている時間のことであり、明示・黙示にかかわらず、使用者の指示により労働者が業務に従事する時間は労働時間にあたります。</a:t>
            </a:r>
          </a:p>
          <a:p>
            <a:r>
              <a:rPr lang="ja-JP" altLang="en-US" dirty="0"/>
              <a:t>診療をしている時間だけが労働時間、というわけではなく、着用を義務付けられた服装への着替えや、診療前後のカルテ確認、申し送りの時間など、業務に必須の準備や後処理を行う時間は基本的には労働時間に該当することになります。</a:t>
            </a:r>
          </a:p>
          <a:p>
            <a:endParaRPr lang="ja-JP"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546791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医師の労働時間を考える上で重要なのが、“宿直”についての考え方です。</a:t>
            </a:r>
            <a:endParaRPr kumimoji="1" lang="en-US" altLang="ja-JP" dirty="0"/>
          </a:p>
          <a:p>
            <a:r>
              <a:rPr kumimoji="1" lang="ja-JP" altLang="en-US" dirty="0"/>
              <a:t>医療法上の規定で、病院の管理者は、病院に医師を宿直させなければならないこととされています。</a:t>
            </a:r>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19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35258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a:t>
            </a:fld>
            <a:endParaRPr kumimoji="1" lang="ja-JP" altLang="en-US"/>
          </a:p>
        </p:txBody>
      </p:sp>
    </p:spTree>
    <p:extLst>
      <p:ext uri="{BB962C8B-B14F-4D97-AF65-F5344CB8AC3E}">
        <p14:creationId xmlns:p14="http://schemas.microsoft.com/office/powerpoint/2010/main" val="30493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では、いわゆる“宿直”の時間は労働時間に含まれるのかどうか、という点ですが、原則的な考え方としては宿直中の手待ち時間であっても労働時間に含まれることになります。</a:t>
            </a:r>
          </a:p>
          <a:p>
            <a:r>
              <a:rPr kumimoji="1" lang="ja-JP" altLang="en-US" dirty="0">
                <a:solidFill>
                  <a:schemeClr val="tx1"/>
                </a:solidFill>
              </a:rPr>
              <a:t>一方で、勤務する医療機関が労働基準監督署による「宿日直許可」を受けている場合は、その宿日直に携わる時間は、例外的に労働基準法上の労働時間についてのルールが適用されないことになります。</a:t>
            </a:r>
          </a:p>
          <a:p>
            <a:pPr defTabSz="946678">
              <a:defRPr/>
            </a:pPr>
            <a:r>
              <a:rPr kumimoji="1" lang="ja-JP" altLang="en-US" dirty="0">
                <a:solidFill>
                  <a:schemeClr val="tx1"/>
                </a:solidFill>
              </a:rPr>
              <a:t>ただし、例えば、突発的な事故による応急患者に対応するための診療の時間など、許可を受けた宿日直中に通常の勤務時間と同様の業務に従事する時間については、</a:t>
            </a:r>
            <a:r>
              <a:rPr lang="ja-JP" altLang="en-US" dirty="0">
                <a:solidFill>
                  <a:schemeClr val="tx1"/>
                </a:solidFill>
              </a:rPr>
              <a:t>許可の効果が及ばず、労働基準法の適用があります。</a:t>
            </a:r>
          </a:p>
          <a:p>
            <a:endParaRPr kumimoji="1" lang="en-US" altLang="ja-JP"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879162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そのため、“宿直”が労働時間に含まれるかどうかは、勤務する医療機関の「宿日直許可」の有無によって異なります。</a:t>
            </a:r>
          </a:p>
          <a:p>
            <a:r>
              <a:rPr kumimoji="1" lang="ja-JP" altLang="en-US" dirty="0">
                <a:solidFill>
                  <a:schemeClr val="tx1"/>
                </a:solidFill>
              </a:rPr>
              <a:t>まずは、自身の勤務している医療機関での“宿直”の取扱いがどうなっているのかを確認することが大切です。</a:t>
            </a:r>
          </a:p>
          <a:p>
            <a:r>
              <a:rPr kumimoji="1" lang="ja-JP" altLang="en-US" dirty="0">
                <a:solidFill>
                  <a:schemeClr val="tx1"/>
                </a:solidFill>
              </a:rPr>
              <a:t>なお、労働基準監督署による宿日直許可の基準としては、</a:t>
            </a:r>
          </a:p>
          <a:p>
            <a:r>
              <a:rPr kumimoji="1" lang="ja-JP" altLang="en-US" dirty="0">
                <a:solidFill>
                  <a:schemeClr val="tx1"/>
                </a:solidFill>
              </a:rPr>
              <a:t>・　常態として、ほとんど労働する必要のない勤務であり、通常の労働の継続ではないこと</a:t>
            </a:r>
          </a:p>
          <a:p>
            <a:r>
              <a:rPr kumimoji="1" lang="ja-JP" altLang="en-US" dirty="0">
                <a:solidFill>
                  <a:schemeClr val="tx1"/>
                </a:solidFill>
              </a:rPr>
              <a:t>・　問診等による診察など、特殊の措置を必要としない軽度又は短時間の勤務であること</a:t>
            </a:r>
          </a:p>
          <a:p>
            <a:r>
              <a:rPr kumimoji="1" lang="ja-JP" altLang="en-US" dirty="0">
                <a:solidFill>
                  <a:schemeClr val="tx1"/>
                </a:solidFill>
              </a:rPr>
              <a:t>・　夜間に十分睡眠がとり得ること</a:t>
            </a:r>
          </a:p>
          <a:p>
            <a:r>
              <a:rPr kumimoji="1" lang="ja-JP" altLang="en-US" dirty="0">
                <a:solidFill>
                  <a:schemeClr val="tx1"/>
                </a:solidFill>
              </a:rPr>
              <a:t>などが必要とされています。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258806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続いて、いわゆる“研鑽”の時間は労働時間に含まれるのかどうか、という点ですが、</a:t>
            </a:r>
            <a:r>
              <a:rPr kumimoji="1" lang="en-US" altLang="ja-JP" dirty="0">
                <a:solidFill>
                  <a:schemeClr val="tx1"/>
                </a:solidFill>
              </a:rPr>
              <a:t>”</a:t>
            </a:r>
            <a:r>
              <a:rPr kumimoji="1" lang="ja-JP" altLang="en-US" dirty="0">
                <a:solidFill>
                  <a:schemeClr val="tx1"/>
                </a:solidFill>
              </a:rPr>
              <a:t>研鑽</a:t>
            </a:r>
            <a:r>
              <a:rPr kumimoji="1" lang="en-US" altLang="ja-JP" dirty="0">
                <a:solidFill>
                  <a:schemeClr val="tx1"/>
                </a:solidFill>
              </a:rPr>
              <a:t>”</a:t>
            </a:r>
            <a:r>
              <a:rPr kumimoji="1" lang="ja-JP" altLang="en-US" dirty="0">
                <a:solidFill>
                  <a:schemeClr val="tx1"/>
                </a:solidFill>
              </a:rPr>
              <a:t>であっても上司等の明示・黙示の指示があるものの場合には、労働時間に該当することになります。</a:t>
            </a:r>
            <a:endParaRPr kumimoji="1" lang="en-US" altLang="ja-JP" dirty="0">
              <a:solidFill>
                <a:schemeClr val="tx1"/>
              </a:solidFill>
            </a:endParaRPr>
          </a:p>
          <a:p>
            <a:r>
              <a:rPr kumimoji="1" lang="en-US" altLang="ja-JP" dirty="0">
                <a:solidFill>
                  <a:schemeClr val="tx1"/>
                </a:solidFill>
              </a:rPr>
              <a:t>“</a:t>
            </a:r>
            <a:r>
              <a:rPr kumimoji="1" lang="ja-JP" altLang="en-US" dirty="0">
                <a:solidFill>
                  <a:schemeClr val="tx1"/>
                </a:solidFill>
              </a:rPr>
              <a:t>研鑽</a:t>
            </a:r>
            <a:r>
              <a:rPr kumimoji="1" lang="en-US" altLang="ja-JP" dirty="0">
                <a:solidFill>
                  <a:schemeClr val="tx1"/>
                </a:solidFill>
              </a:rPr>
              <a:t>”</a:t>
            </a:r>
            <a:r>
              <a:rPr kumimoji="1" lang="ja-JP" altLang="en-US" dirty="0">
                <a:solidFill>
                  <a:schemeClr val="tx1"/>
                </a:solidFill>
              </a:rPr>
              <a:t>の時間も含めて、医療機関で過ごしている時間が全て労働時間になるというわけではありませんが、労働時間に該当するかどうかは、使用者の指揮命令下に置かれているかどうかによって判断されることになります。</a:t>
            </a:r>
          </a:p>
          <a:p>
            <a:r>
              <a:rPr kumimoji="1" lang="ja-JP" altLang="en-US" dirty="0">
                <a:solidFill>
                  <a:schemeClr val="tx1"/>
                </a:solidFill>
              </a:rPr>
              <a:t>例えば、自らの知識の習得や技能の向上のために行う研鑽のうち、診療等の本来業務と直接の関連性がなく、上司等の明示・黙示の指示無く行われるようなものであれば、医療機関にいる時間であっても労働時間には該当しません。</a:t>
            </a:r>
          </a:p>
          <a:p>
            <a:r>
              <a:rPr kumimoji="1" lang="ja-JP" altLang="en-US" dirty="0">
                <a:solidFill>
                  <a:schemeClr val="tx1"/>
                </a:solidFill>
              </a:rPr>
              <a:t>一方で、上司等の明示・黙示の指示によって行われるものであれば、所定労働時間外に行われるものであったとしても、労働時間に該当することとなります。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831496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まずは、自身の勤務している医療機関において、研鑽についての取扱いがどうなっているのかを確認することが大切です。</a:t>
            </a:r>
          </a:p>
          <a:p>
            <a:r>
              <a:rPr kumimoji="1" lang="ja-JP" altLang="en-US" dirty="0"/>
              <a:t>一般的に研鑽に当たると判断されるものの具体例としては、</a:t>
            </a:r>
          </a:p>
          <a:p>
            <a:r>
              <a:rPr kumimoji="1" lang="ja-JP" altLang="en-US" dirty="0"/>
              <a:t>・　診療ガイドラインや新しい治療法等の勉強</a:t>
            </a:r>
          </a:p>
          <a:p>
            <a:r>
              <a:rPr kumimoji="1" lang="ja-JP" altLang="en-US" dirty="0"/>
              <a:t>・　自主的な学会・院内勉強会等への参加・準備、専門医の取得・更新に係る講習会受講等</a:t>
            </a:r>
          </a:p>
          <a:p>
            <a:r>
              <a:rPr kumimoji="1" lang="ja-JP" altLang="en-US" dirty="0"/>
              <a:t>・　宿直シフト外で時間外に待機し、手術・処置等の見学を行うこと</a:t>
            </a:r>
          </a:p>
          <a:p>
            <a:r>
              <a:rPr kumimoji="1" lang="ja-JP" altLang="en-US" dirty="0"/>
              <a:t>などが挙げられます。これらについて、労働時間に該当するものと労働時間に該当しないものを明確にするための院内のルール、手続き等の取扱いを確認しましょう。</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74031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ここまでは、労働時間自体の考え方について説明しましたが、では、その労働時間には上限はあるのでしょうか。</a:t>
            </a:r>
          </a:p>
          <a:p>
            <a:r>
              <a:rPr kumimoji="1" lang="ja-JP" altLang="en-US" dirty="0"/>
              <a:t>勤務医も労働者である以上、労働基準法で、</a:t>
            </a:r>
            <a:r>
              <a:rPr kumimoji="1" lang="en-US" altLang="ja-JP" dirty="0"/>
              <a:t>1</a:t>
            </a:r>
            <a:r>
              <a:rPr kumimoji="1" lang="ja-JP" altLang="en-US" dirty="0"/>
              <a:t>日や１週間の中で働くことのできる時間が決まっています。</a:t>
            </a:r>
            <a:endParaRPr kumimoji="1" lang="en-US" altLang="ja-JP" dirty="0"/>
          </a:p>
          <a:p>
            <a:r>
              <a:rPr kumimoji="1" lang="ja-JP" altLang="en-US" dirty="0"/>
              <a:t>法律上で定められている法定労働時間は、</a:t>
            </a:r>
            <a:r>
              <a:rPr kumimoji="1" lang="en-US" altLang="ja-JP" dirty="0"/>
              <a:t>1</a:t>
            </a:r>
            <a:r>
              <a:rPr kumimoji="1" lang="ja-JP" altLang="en-US" dirty="0"/>
              <a:t>日で</a:t>
            </a:r>
            <a:r>
              <a:rPr kumimoji="1" lang="en-US" altLang="ja-JP" dirty="0"/>
              <a:t>8</a:t>
            </a:r>
            <a:r>
              <a:rPr kumimoji="1" lang="ja-JP" altLang="en-US" dirty="0"/>
              <a:t>時間、</a:t>
            </a:r>
            <a:r>
              <a:rPr kumimoji="1" lang="en-US" altLang="ja-JP" dirty="0"/>
              <a:t>1</a:t>
            </a:r>
            <a:r>
              <a:rPr kumimoji="1" lang="ja-JP" altLang="en-US" dirty="0"/>
              <a:t>週間で</a:t>
            </a:r>
            <a:r>
              <a:rPr kumimoji="1" lang="en-US" altLang="ja-JP" dirty="0"/>
              <a:t>40</a:t>
            </a:r>
            <a:r>
              <a:rPr kumimoji="1" lang="ja-JP" altLang="en-US" dirty="0"/>
              <a:t>時間までとされており、法定休日は</a:t>
            </a:r>
            <a:r>
              <a:rPr kumimoji="1" lang="en-US" altLang="ja-JP" dirty="0"/>
              <a:t>1</a:t>
            </a:r>
            <a:r>
              <a:rPr kumimoji="1" lang="ja-JP" altLang="en-US" dirty="0"/>
              <a:t>週間に</a:t>
            </a:r>
            <a:r>
              <a:rPr kumimoji="1" lang="en-US" altLang="ja-JP" dirty="0"/>
              <a:t>1</a:t>
            </a:r>
            <a:r>
              <a:rPr kumimoji="1" lang="ja-JP" altLang="en-US" dirty="0"/>
              <a:t>日以上とされています。</a:t>
            </a:r>
            <a:endParaRPr kumimoji="1" lang="en-US" altLang="ja-JP" dirty="0"/>
          </a:p>
          <a:p>
            <a:r>
              <a:rPr kumimoji="1" lang="ja-JP" altLang="en-US" dirty="0"/>
              <a:t>この基準が労働基準法の大原則ではありますが、やむを得ずこのルールを超える場合には、労働者と医療機関との間で予め協定を締結しておく必要があります。</a:t>
            </a:r>
            <a:endParaRPr kumimoji="1" lang="en-US" altLang="ja-JP" dirty="0"/>
          </a:p>
          <a:p>
            <a:r>
              <a:rPr kumimoji="1" lang="ja-JP" altLang="en-US" dirty="0"/>
              <a:t>この協定に関するルールは、労働基準法第</a:t>
            </a:r>
            <a:r>
              <a:rPr kumimoji="1" lang="en-US" altLang="ja-JP" dirty="0"/>
              <a:t>36</a:t>
            </a:r>
            <a:r>
              <a:rPr kumimoji="1" lang="ja-JP" altLang="en-US" dirty="0"/>
              <a:t>条に規定されているため、通称「サブロク協定」と呼ばれています。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1279021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ただし、</a:t>
            </a:r>
            <a:r>
              <a:rPr lang="en-US" altLang="ja-JP" dirty="0"/>
              <a:t>36</a:t>
            </a:r>
            <a:r>
              <a:rPr lang="ja-JP" altLang="en-US" dirty="0"/>
              <a:t>協定を締結する場合でも、「無制限に時間外労働や休日労働ができる」という内容の協定を結ぶことができるわけではなく、時間外労働や休日労働の上限を定めて締結することになります。</a:t>
            </a:r>
          </a:p>
          <a:p>
            <a:r>
              <a:rPr lang="ja-JP" altLang="en-US" dirty="0"/>
              <a:t>また、</a:t>
            </a:r>
            <a:r>
              <a:rPr lang="en-US" altLang="ja-JP" dirty="0"/>
              <a:t>36</a:t>
            </a:r>
            <a:r>
              <a:rPr lang="ja-JP" altLang="en-US" dirty="0"/>
              <a:t>協定で定められた時間はあくまで上限の時間であり、その時間まで働かなければならなくなるわけではありません。</a:t>
            </a:r>
          </a:p>
          <a:p>
            <a:endParaRPr lang="ja-JP"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95726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まずは、自身の労働条件がどうなっているのか、労働条件通知書等を元に確認して理解しておきましょう。</a:t>
            </a:r>
          </a:p>
          <a:p>
            <a:r>
              <a:rPr kumimoji="1" lang="ja-JP" altLang="en-US" dirty="0"/>
              <a:t>なお、医療機関との間で締結される</a:t>
            </a:r>
            <a:r>
              <a:rPr kumimoji="1" lang="en-US" altLang="ja-JP" dirty="0"/>
              <a:t>36</a:t>
            </a:r>
            <a:r>
              <a:rPr kumimoji="1" lang="ja-JP" altLang="en-US" dirty="0"/>
              <a:t>協定においては、</a:t>
            </a:r>
          </a:p>
          <a:p>
            <a:r>
              <a:rPr kumimoji="1" lang="ja-JP" altLang="en-US" dirty="0"/>
              <a:t>・時間外・休日労働を行う業務の種類</a:t>
            </a:r>
          </a:p>
          <a:p>
            <a:r>
              <a:rPr kumimoji="1" lang="ja-JP" altLang="en-US" dirty="0"/>
              <a:t>・</a:t>
            </a:r>
            <a:r>
              <a:rPr kumimoji="1" lang="en-US" altLang="ja-JP" dirty="0"/>
              <a:t>1</a:t>
            </a:r>
            <a:r>
              <a:rPr kumimoji="1" lang="ja-JP" altLang="en-US" dirty="0"/>
              <a:t>箇月、</a:t>
            </a:r>
            <a:r>
              <a:rPr kumimoji="1" lang="en-US" altLang="ja-JP" dirty="0"/>
              <a:t>1</a:t>
            </a:r>
            <a:r>
              <a:rPr kumimoji="1" lang="ja-JP" altLang="en-US" dirty="0"/>
              <a:t>年に延長することができる上限時間</a:t>
            </a:r>
          </a:p>
          <a:p>
            <a:r>
              <a:rPr kumimoji="1" lang="ja-JP" altLang="en-US" dirty="0"/>
              <a:t>・休日労働の上限回数</a:t>
            </a:r>
          </a:p>
          <a:p>
            <a:r>
              <a:rPr kumimoji="1" lang="ja-JP" altLang="en-US" dirty="0"/>
              <a:t>などが定められています。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735774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aseline="0" dirty="0"/>
              <a:t>適用されている労働時間制によって労働時間の取扱いが異なってくる場合がありますので、労働条件を確認するときには、自分の労働時間がどのように取り扱われているのかも確認しましょう。</a:t>
            </a:r>
            <a:endParaRPr kumimoji="1" lang="en-US" altLang="ja-JP" baseline="0" dirty="0"/>
          </a:p>
          <a:p>
            <a:r>
              <a:rPr kumimoji="1" lang="ja-JP" altLang="en-US" baseline="0" dirty="0"/>
              <a:t>医療機関によっては、通常の労働時間制以外にも、変形労働時間制やフレックスタイム制、大学病院などでは専門業務型裁量労働制などの制度が適用される場合もあります。</a:t>
            </a:r>
            <a:endParaRPr kumimoji="1" lang="en-US" altLang="ja-JP" baseline="0"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27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62950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6792A5-21A2-47AD-AB52-EFDCB2AB30E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899417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基本的なルールはこれまで説明してきたとおりですが、これに加えて</a:t>
            </a:r>
            <a:r>
              <a:rPr kumimoji="1" lang="en-US" altLang="ja-JP" dirty="0"/>
              <a:t>2024</a:t>
            </a:r>
            <a:r>
              <a:rPr kumimoji="1" lang="ja-JP" altLang="en-US" dirty="0"/>
              <a:t>年</a:t>
            </a:r>
            <a:r>
              <a:rPr kumimoji="1" lang="en-US" altLang="ja-JP" dirty="0"/>
              <a:t>4</a:t>
            </a:r>
            <a:r>
              <a:rPr kumimoji="1" lang="ja-JP" altLang="en-US" dirty="0"/>
              <a:t>月から、医師の働き方についての新しいルールが始まります。</a:t>
            </a:r>
          </a:p>
          <a:p>
            <a:r>
              <a:rPr kumimoji="1" lang="ja-JP" altLang="en-US" dirty="0"/>
              <a:t>働き方改革を進める中でも引き続き地域の医療を守ることができるよう、医師の労働時間については、一般的な労働者のルールよりも上限が高く設けられ、特別なルールとなっています。</a:t>
            </a:r>
          </a:p>
          <a:p>
            <a:r>
              <a:rPr kumimoji="1" lang="ja-JP" altLang="en-US" dirty="0"/>
              <a:t>一方で、この特別なルールの中には、医師の健康を守るためのルールも併せて設けられています。</a:t>
            </a:r>
          </a:p>
          <a:p>
            <a:r>
              <a:rPr kumimoji="1" lang="ja-JP" altLang="en-US" dirty="0"/>
              <a:t>この</a:t>
            </a:r>
            <a:r>
              <a:rPr kumimoji="1" lang="en-US" altLang="ja-JP" dirty="0"/>
              <a:t>2</a:t>
            </a:r>
            <a:r>
              <a:rPr kumimoji="1" lang="ja-JP" altLang="en-US" dirty="0"/>
              <a:t>本柱のルールが</a:t>
            </a:r>
            <a:r>
              <a:rPr kumimoji="1" lang="en-US" altLang="ja-JP" dirty="0"/>
              <a:t>2024</a:t>
            </a:r>
            <a:r>
              <a:rPr kumimoji="1" lang="ja-JP" altLang="en-US" dirty="0"/>
              <a:t>年</a:t>
            </a:r>
            <a:r>
              <a:rPr kumimoji="1" lang="en-US" altLang="ja-JP" dirty="0"/>
              <a:t>4</a:t>
            </a:r>
            <a:r>
              <a:rPr kumimoji="1" lang="ja-JP" altLang="en-US" dirty="0"/>
              <a:t>月から始まることになりますが、まずは左側の、医師の労働時間についての特別ルールについてご説明します。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29</a:t>
            </a:fld>
            <a:endParaRPr kumimoji="1" lang="ja-JP" altLang="en-US"/>
          </a:p>
        </p:txBody>
      </p:sp>
    </p:spTree>
    <p:extLst>
      <p:ext uri="{BB962C8B-B14F-4D97-AF65-F5344CB8AC3E}">
        <p14:creationId xmlns:p14="http://schemas.microsoft.com/office/powerpoint/2010/main" val="135540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a:t>
            </a:fld>
            <a:endParaRPr kumimoji="1" lang="ja-JP" altLang="en-US"/>
          </a:p>
        </p:txBody>
      </p:sp>
    </p:spTree>
    <p:extLst>
      <p:ext uri="{BB962C8B-B14F-4D97-AF65-F5344CB8AC3E}">
        <p14:creationId xmlns:p14="http://schemas.microsoft.com/office/powerpoint/2010/main" val="19966300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2024</a:t>
            </a:r>
            <a:r>
              <a:rPr lang="ja-JP" altLang="ja-JP" dirty="0"/>
              <a:t>年</a:t>
            </a:r>
            <a:r>
              <a:rPr lang="en-US" altLang="ja-JP" dirty="0"/>
              <a:t>4</a:t>
            </a:r>
            <a:r>
              <a:rPr lang="ja-JP" altLang="ja-JP" dirty="0"/>
              <a:t>月からは、診療に従事する医師の場合、法律で認められる年間の時間外・休日労働時間の最大の上限として、Ａ水準、連携Ｂ水準、Ｂ水準、Ｃ</a:t>
            </a:r>
            <a:r>
              <a:rPr lang="en-US" altLang="ja-JP" dirty="0"/>
              <a:t>-</a:t>
            </a:r>
            <a:r>
              <a:rPr lang="ja-JP" altLang="ja-JP" dirty="0"/>
              <a:t>１水準、Ｃ</a:t>
            </a:r>
            <a:r>
              <a:rPr lang="en-US" altLang="ja-JP" dirty="0"/>
              <a:t>-</a:t>
            </a:r>
            <a:r>
              <a:rPr lang="ja-JP" altLang="ja-JP" dirty="0"/>
              <a:t>２水準のいずれかの水準が適用されることとなります。</a:t>
            </a:r>
          </a:p>
          <a:p>
            <a:r>
              <a:rPr lang="ja-JP" altLang="ja-JP" dirty="0"/>
              <a:t>そして、それぞれの水準ごとに、</a:t>
            </a:r>
            <a:r>
              <a:rPr lang="en-US" altLang="ja-JP" dirty="0"/>
              <a:t>36</a:t>
            </a:r>
            <a:r>
              <a:rPr lang="ja-JP" altLang="ja-JP" dirty="0"/>
              <a:t>協定で定めることができる時間外や休日労働の上限時間についても、年単位での上限が設けられています。</a:t>
            </a:r>
          </a:p>
          <a:p>
            <a:r>
              <a:rPr lang="ja-JP" altLang="ja-JP" dirty="0"/>
              <a:t>複数の医療機関で勤務している医師の場合、この上限時間を計算する上では、それぞれの勤務先での労働時間を通算して計算することになります。</a:t>
            </a:r>
          </a:p>
          <a:p>
            <a:r>
              <a:rPr lang="ja-JP" altLang="ja-JP" dirty="0"/>
              <a:t>なお、これらのどの水準が適用されるかにかかわらず、月単位でも</a:t>
            </a:r>
            <a:r>
              <a:rPr lang="en-US" altLang="ja-JP" dirty="0"/>
              <a:t>100</a:t>
            </a:r>
            <a:r>
              <a:rPr lang="ja-JP" altLang="ja-JP" dirty="0"/>
              <a:t>時間未満という時間外・休日労働の上限が設けられています。ただし、この上限については、後に出てくる“面接指導”を実施した場合には、例外的に適用されないこととなっています。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30</a:t>
            </a:fld>
            <a:endParaRPr kumimoji="1" lang="ja-JP" altLang="en-US"/>
          </a:p>
        </p:txBody>
      </p:sp>
    </p:spTree>
    <p:extLst>
      <p:ext uri="{BB962C8B-B14F-4D97-AF65-F5344CB8AC3E}">
        <p14:creationId xmlns:p14="http://schemas.microsoft.com/office/powerpoint/2010/main" val="7033557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Ａ水準は、臨時的に長時間労働が必要となる場合に、全ての勤務医に対して原則的に適用される水準で、</a:t>
            </a:r>
            <a:r>
              <a:rPr lang="en-US" altLang="ja-JP" dirty="0"/>
              <a:t>36</a:t>
            </a:r>
            <a:r>
              <a:rPr lang="ja-JP" altLang="ja-JP" dirty="0"/>
              <a:t>協定で締結できる時間外・休日労働時間の上限も年間</a:t>
            </a:r>
            <a:r>
              <a:rPr lang="en-US" altLang="ja-JP" dirty="0"/>
              <a:t>960</a:t>
            </a:r>
            <a:r>
              <a:rPr lang="ja-JP" altLang="ja-JP" dirty="0"/>
              <a:t>時間です。</a:t>
            </a:r>
          </a:p>
          <a:p>
            <a:r>
              <a:rPr lang="ja-JP" altLang="ja-JP" dirty="0"/>
              <a:t>なお、これにより</a:t>
            </a:r>
            <a:r>
              <a:rPr lang="en-US" altLang="ja-JP" dirty="0"/>
              <a:t>36</a:t>
            </a:r>
            <a:r>
              <a:rPr lang="ja-JP" altLang="ja-JP" dirty="0"/>
              <a:t>協定において最大年</a:t>
            </a:r>
            <a:r>
              <a:rPr lang="en-US" altLang="ja-JP" dirty="0"/>
              <a:t>960</a:t>
            </a:r>
            <a:r>
              <a:rPr lang="ja-JP" altLang="ja-JP" dirty="0"/>
              <a:t>時間までの上限時間を設定できることにはなりますが、Ａ水準の方は全員上限時間を年</a:t>
            </a:r>
            <a:r>
              <a:rPr lang="en-US" altLang="ja-JP" dirty="0"/>
              <a:t>960</a:t>
            </a:r>
            <a:r>
              <a:rPr lang="ja-JP" altLang="ja-JP" dirty="0"/>
              <a:t>時間とする協定を結ばないといけない、というわけではありませんし、必ず年</a:t>
            </a:r>
            <a:r>
              <a:rPr lang="en-US" altLang="ja-JP" dirty="0"/>
              <a:t>960</a:t>
            </a:r>
            <a:r>
              <a:rPr lang="ja-JP" altLang="ja-JP" dirty="0"/>
              <a:t>時間まで時間外や休日に働かなければならなくなる、というわけでもありません。上限についてのこの考え方は、この後説明する他の水準についても同様です。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31</a:t>
            </a:fld>
            <a:endParaRPr kumimoji="1" lang="ja-JP" altLang="en-US"/>
          </a:p>
        </p:txBody>
      </p:sp>
    </p:spTree>
    <p:extLst>
      <p:ext uri="{BB962C8B-B14F-4D97-AF65-F5344CB8AC3E}">
        <p14:creationId xmlns:p14="http://schemas.microsoft.com/office/powerpoint/2010/main" val="36934671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Ａ水準は原則的に適用される水準、とご説明しましたが、それ以外の４つの水準は、何らかの理由があって時間外・休日労働の時間が年</a:t>
            </a:r>
            <a:r>
              <a:rPr lang="en-US" altLang="ja-JP" dirty="0"/>
              <a:t>960</a:t>
            </a:r>
            <a:r>
              <a:rPr lang="ja-JP" altLang="ja-JP" dirty="0"/>
              <a:t>時間を超えてしまうような場合に適用される水準になります。</a:t>
            </a:r>
          </a:p>
          <a:p>
            <a:r>
              <a:rPr lang="ja-JP" altLang="ja-JP" dirty="0"/>
              <a:t>まず、連携Ｂ水準は、地域医療の確保のために</a:t>
            </a:r>
            <a:r>
              <a:rPr lang="ja-JP" altLang="en-US" dirty="0"/>
              <a:t>副業・兼業として</a:t>
            </a:r>
            <a:r>
              <a:rPr lang="ja-JP" altLang="ja-JP" dirty="0"/>
              <a:t>他の医療機関に派遣されるようなケースで、１つ１つの医療機関では先ほど説明した年</a:t>
            </a:r>
            <a:r>
              <a:rPr lang="en-US" altLang="ja-JP" dirty="0"/>
              <a:t>960</a:t>
            </a:r>
            <a:r>
              <a:rPr lang="ja-JP" altLang="ja-JP" dirty="0"/>
              <a:t>時間の水準に収まっているものの、複数の勤務先での業務によりそれを超える長時間労働が必要な場合に適用される水準です。連携Ｂ水準が適用される場合、</a:t>
            </a:r>
            <a:r>
              <a:rPr lang="en-US" altLang="ja-JP" dirty="0"/>
              <a:t>36</a:t>
            </a:r>
            <a:r>
              <a:rPr lang="ja-JP" altLang="ja-JP" dirty="0"/>
              <a:t>協定で締結できる時間外・休日労働時間の上限は１つの医療機関で</a:t>
            </a:r>
            <a:r>
              <a:rPr lang="en-US" altLang="ja-JP" dirty="0"/>
              <a:t>960</a:t>
            </a:r>
            <a:r>
              <a:rPr lang="ja-JP" altLang="ja-JP" dirty="0"/>
              <a:t>時間ですが、複数の医療機関での労働時間を通算した医師個人としての時間外・休日労働の上限は年</a:t>
            </a:r>
            <a:r>
              <a:rPr lang="en-US" altLang="ja-JP" dirty="0"/>
              <a:t>1860</a:t>
            </a:r>
            <a:r>
              <a:rPr lang="ja-JP" altLang="ja-JP" dirty="0"/>
              <a:t>時間です。</a:t>
            </a:r>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32</a:t>
            </a:fld>
            <a:endParaRPr kumimoji="1" lang="ja-JP" altLang="en-US"/>
          </a:p>
        </p:txBody>
      </p:sp>
    </p:spTree>
    <p:extLst>
      <p:ext uri="{BB962C8B-B14F-4D97-AF65-F5344CB8AC3E}">
        <p14:creationId xmlns:p14="http://schemas.microsoft.com/office/powerpoint/2010/main" val="25126343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続いて、Ｂ水準は、地域医療の確保のために救急医療や高度ながん治療などを担っており、１つの医療機関だけでも年</a:t>
            </a:r>
            <a:r>
              <a:rPr kumimoji="1" lang="en-US" altLang="ja-JP" dirty="0"/>
              <a:t>960</a:t>
            </a:r>
            <a:r>
              <a:rPr kumimoji="1" lang="ja-JP" altLang="en-US" dirty="0"/>
              <a:t>時間を超えるような長時間労働が必要な場合に適用される水準です。</a:t>
            </a:r>
            <a:endParaRPr kumimoji="1" lang="en-US" altLang="ja-JP" dirty="0"/>
          </a:p>
          <a:p>
            <a:r>
              <a:rPr kumimoji="1" lang="ja-JP" altLang="en-US" dirty="0"/>
              <a:t>Ｂ水準が適用される場合、</a:t>
            </a:r>
            <a:r>
              <a:rPr kumimoji="1" lang="en-US" altLang="ja-JP" dirty="0"/>
              <a:t>36</a:t>
            </a:r>
            <a:r>
              <a:rPr kumimoji="1" lang="ja-JP" altLang="en-US" dirty="0"/>
              <a:t>協定で締結できる時間外・休日労働時間の上限は年</a:t>
            </a:r>
            <a:r>
              <a:rPr kumimoji="1" lang="en-US" altLang="ja-JP" dirty="0"/>
              <a:t>1860</a:t>
            </a:r>
            <a:r>
              <a:rPr kumimoji="1" lang="ja-JP" altLang="en-US" dirty="0"/>
              <a:t>時間です。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33</a:t>
            </a:fld>
            <a:endParaRPr kumimoji="1" lang="ja-JP" altLang="en-US"/>
          </a:p>
        </p:txBody>
      </p:sp>
    </p:spTree>
    <p:extLst>
      <p:ext uri="{BB962C8B-B14F-4D97-AF65-F5344CB8AC3E}">
        <p14:creationId xmlns:p14="http://schemas.microsoft.com/office/powerpoint/2010/main" val="3580166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Ｃ－１水準は、臨床研修医・専攻医が研修を行う上で、修練のために年</a:t>
            </a:r>
            <a:r>
              <a:rPr lang="en-US" altLang="ja-JP" dirty="0"/>
              <a:t>960</a:t>
            </a:r>
            <a:r>
              <a:rPr lang="ja-JP" altLang="ja-JP" dirty="0"/>
              <a:t>時間を超えるような長時間労働が必要な場合に適用される水準で、</a:t>
            </a:r>
            <a:r>
              <a:rPr lang="en-US" altLang="ja-JP" dirty="0"/>
              <a:t>36</a:t>
            </a:r>
            <a:r>
              <a:rPr lang="ja-JP" altLang="ja-JP" dirty="0"/>
              <a:t>協定で締結できる時間外・休日労働時間の上限</a:t>
            </a:r>
            <a:r>
              <a:rPr lang="ja-JP" altLang="en-US" dirty="0"/>
              <a:t>は</a:t>
            </a:r>
            <a:r>
              <a:rPr lang="ja-JP" altLang="ja-JP" dirty="0"/>
              <a:t>年</a:t>
            </a:r>
            <a:r>
              <a:rPr lang="en-US" altLang="ja-JP" dirty="0"/>
              <a:t>1860</a:t>
            </a:r>
            <a:r>
              <a:rPr lang="ja-JP" altLang="ja-JP" dirty="0"/>
              <a:t>時間です。</a:t>
            </a:r>
          </a:p>
          <a:p>
            <a:r>
              <a:rPr lang="ja-JP" altLang="ja-JP" dirty="0"/>
              <a:t>なお、全ての臨床研修医や専攻医に対してＣ</a:t>
            </a:r>
            <a:r>
              <a:rPr lang="en-US" altLang="ja-JP" dirty="0"/>
              <a:t>-</a:t>
            </a:r>
            <a:r>
              <a:rPr lang="ja-JP" altLang="ja-JP" dirty="0"/>
              <a:t>１水準が適用されるわけではなく、年</a:t>
            </a:r>
            <a:r>
              <a:rPr lang="en-US" altLang="ja-JP" dirty="0"/>
              <a:t>960</a:t>
            </a:r>
            <a:r>
              <a:rPr lang="ja-JP" altLang="ja-JP" dirty="0"/>
              <a:t>時間の範囲内で修練が可能な場合は原則どおりＡ水準が適用されることになります。今後、臨床研修や専門研修では、各研修プログラムで想定される上限時間数が明示されることになるので、明示された時間数を確認し、仕事と私生活のバランスを自分で考えた上で、研修病院を選択してください。</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34</a:t>
            </a:fld>
            <a:endParaRPr kumimoji="1" lang="ja-JP" altLang="en-US"/>
          </a:p>
        </p:txBody>
      </p:sp>
    </p:spTree>
    <p:extLst>
      <p:ext uri="{BB962C8B-B14F-4D97-AF65-F5344CB8AC3E}">
        <p14:creationId xmlns:p14="http://schemas.microsoft.com/office/powerpoint/2010/main" val="17939108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Ｃ</a:t>
            </a:r>
            <a:r>
              <a:rPr lang="en-US" altLang="ja-JP" dirty="0"/>
              <a:t>-</a:t>
            </a:r>
            <a:r>
              <a:rPr lang="ja-JP" altLang="ja-JP" dirty="0"/>
              <a:t>２水準は、専攻医を修了した医師等が、技能研修のために年</a:t>
            </a:r>
            <a:r>
              <a:rPr lang="en-US" altLang="ja-JP" dirty="0"/>
              <a:t>960</a:t>
            </a:r>
            <a:r>
              <a:rPr lang="ja-JP" altLang="ja-JP" dirty="0"/>
              <a:t>時間を超えるような長時間労働が必要な場合に適用される水準で、</a:t>
            </a:r>
            <a:r>
              <a:rPr lang="en-US" altLang="ja-JP" dirty="0"/>
              <a:t>36</a:t>
            </a:r>
            <a:r>
              <a:rPr lang="ja-JP" altLang="ja-JP" dirty="0"/>
              <a:t>協定で締結できる時間外・休日労働時間の上限</a:t>
            </a:r>
            <a:r>
              <a:rPr lang="ja-JP" altLang="en-US" dirty="0"/>
              <a:t>は</a:t>
            </a:r>
            <a:r>
              <a:rPr lang="ja-JP" altLang="ja-JP" dirty="0"/>
              <a:t>年</a:t>
            </a:r>
            <a:r>
              <a:rPr lang="en-US" altLang="ja-JP" dirty="0"/>
              <a:t>1860</a:t>
            </a:r>
            <a:r>
              <a:rPr lang="ja-JP" altLang="ja-JP" dirty="0"/>
              <a:t>時間です。</a:t>
            </a:r>
          </a:p>
          <a:p>
            <a:r>
              <a:rPr lang="ja-JP" altLang="ja-JP" dirty="0"/>
              <a:t>なお、Ｃ</a:t>
            </a:r>
            <a:r>
              <a:rPr lang="en-US" altLang="ja-JP" dirty="0"/>
              <a:t>-</a:t>
            </a:r>
            <a:r>
              <a:rPr lang="ja-JP" altLang="ja-JP" dirty="0"/>
              <a:t>２水準が適用されるためには、研修予定の技能について、医師自らが技能研修計画を作成する必要があります。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35</a:t>
            </a:fld>
            <a:endParaRPr kumimoji="1" lang="ja-JP" altLang="en-US"/>
          </a:p>
        </p:txBody>
      </p:sp>
    </p:spTree>
    <p:extLst>
      <p:ext uri="{BB962C8B-B14F-4D97-AF65-F5344CB8AC3E}">
        <p14:creationId xmlns:p14="http://schemas.microsoft.com/office/powerpoint/2010/main" val="31320468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Ａ水準以外の特例的な水準を適用するためには、医療機関が都道府県に水準の指定申請を行い、医療機関単位で指定を受ける必要があります。</a:t>
            </a:r>
          </a:p>
          <a:p>
            <a:r>
              <a:rPr kumimoji="1" lang="ja-JP" altLang="en-US" dirty="0"/>
              <a:t>指定を受けた医療機関の医師は、全員が指定を受けたその水準になるわけではなく、実際に長時間労働が必要な業務に従事する対象となる医師を特定することで、その医師のみ特例的な水準、すなわち、連携ＢやＢ、Ｃ水準が適用さ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36</a:t>
            </a:fld>
            <a:endParaRPr kumimoji="1" lang="ja-JP" altLang="en-US"/>
          </a:p>
        </p:txBody>
      </p:sp>
    </p:spTree>
    <p:extLst>
      <p:ext uri="{BB962C8B-B14F-4D97-AF65-F5344CB8AC3E}">
        <p14:creationId xmlns:p14="http://schemas.microsoft.com/office/powerpoint/2010/main" val="20881644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Ａ水準に該当する医師の具体的な働き方のイメージを示します。時間外・休日労働を年</a:t>
            </a:r>
            <a:r>
              <a:rPr lang="en-US" altLang="ja-JP" dirty="0"/>
              <a:t>760</a:t>
            </a:r>
            <a:r>
              <a:rPr lang="ja-JP" altLang="en-US" dirty="0"/>
              <a:t>時間行うような、臨床研修医のある</a:t>
            </a:r>
            <a:r>
              <a:rPr lang="en-US" altLang="ja-JP" dirty="0"/>
              <a:t>1</a:t>
            </a:r>
            <a:r>
              <a:rPr lang="ja-JP" altLang="en-US" dirty="0"/>
              <a:t>週間の働き方のイメージです。</a:t>
            </a:r>
            <a:endParaRPr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lang="ja-JP" altLang="en-US" dirty="0"/>
              <a:t>このケースでは、日常的な時間外労働はあまり多くないものの、月に１－２回、夜間の宿直勤務を行っているような方をイメージしています。</a:t>
            </a:r>
            <a:endParaRPr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97909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続いて、連携Ｂ水準に該当する医師の具体的な働き方のイメージを示します。時間外・休日労働を年</a:t>
            </a:r>
            <a:r>
              <a:rPr kumimoji="1" lang="en-US" altLang="ja-JP" dirty="0"/>
              <a:t>1,000</a:t>
            </a:r>
            <a:r>
              <a:rPr kumimoji="1" lang="ja-JP" altLang="en-US" dirty="0"/>
              <a:t>時間行うような卒後</a:t>
            </a:r>
            <a:r>
              <a:rPr kumimoji="1" lang="en-US" altLang="ja-JP" dirty="0"/>
              <a:t>8</a:t>
            </a:r>
            <a:r>
              <a:rPr kumimoji="1" lang="ja-JP" altLang="en-US" dirty="0"/>
              <a:t>年目の呼吸器内科医の、１週間の働き方のイメージです。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0" lang="ja-JP" altLang="en-US" dirty="0">
                <a:solidFill>
                  <a:schemeClr val="bg2">
                    <a:lumMod val="25000"/>
                  </a:schemeClr>
                </a:solidFill>
                <a:latin typeface="游ゴシック" panose="020B0400000000000000" pitchFamily="50" charset="-128"/>
              </a:rPr>
              <a:t>隔週水曜日に副業・兼業先での宿日直許可のある宿直に、隔週土曜日に副業・兼業先での宿日直許可のない宿直に従事しているイメージです。</a:t>
            </a:r>
            <a:endParaRPr kumimoji="0" lang="en-US" altLang="ja-JP" dirty="0">
              <a:solidFill>
                <a:schemeClr val="bg2">
                  <a:lumMod val="25000"/>
                </a:schemeClr>
              </a:solidFill>
              <a:latin typeface="游ゴシック" panose="020B0400000000000000" pitchFamily="50" charset="-128"/>
            </a:endParaRPr>
          </a:p>
          <a:p>
            <a:r>
              <a:rPr kumimoji="1" lang="ja-JP" altLang="en-US" dirty="0"/>
              <a:t>ただし、主たる勤務先である大学病院では、週に複数回オンコールを担っており、オンコール中に労働が発生した場合、代償休息が必要になります。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7828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続いて、Ｂ水準に該当する医師の具体的な働き方のイメージを示します。時間外・休日労働を年</a:t>
            </a:r>
            <a:r>
              <a:rPr kumimoji="1" lang="en-US" altLang="ja-JP" dirty="0"/>
              <a:t>1,200</a:t>
            </a:r>
            <a:r>
              <a:rPr kumimoji="1" lang="ja-JP" altLang="en-US" dirty="0"/>
              <a:t>時間行うような、卒後</a:t>
            </a:r>
            <a:r>
              <a:rPr kumimoji="1" lang="en-US" altLang="ja-JP" dirty="0"/>
              <a:t>15</a:t>
            </a:r>
            <a:r>
              <a:rPr kumimoji="1" lang="ja-JP" altLang="en-US" dirty="0"/>
              <a:t>年目の泌尿器科医の１週間の働き方のイメージです。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1" lang="ja-JP" altLang="en-US" dirty="0"/>
              <a:t>オンコールや宿日直許可のない宿直に従事したり、時折、休みの日にも当番で病棟業務を行っている状況にあり、月によっては時間外・休日労働が</a:t>
            </a:r>
            <a:r>
              <a:rPr kumimoji="1" lang="en-US" altLang="ja-JP" dirty="0"/>
              <a:t>100</a:t>
            </a:r>
            <a:r>
              <a:rPr kumimoji="1" lang="ja-JP" altLang="en-US" dirty="0"/>
              <a:t>時間以上と見込まれるイメージです。</a:t>
            </a:r>
            <a:endParaRPr kumimoji="1" lang="en-US" altLang="ja-JP" dirty="0"/>
          </a:p>
          <a:p>
            <a:r>
              <a:rPr kumimoji="1" lang="ja-JP" altLang="en-US" dirty="0"/>
              <a:t>なお、オンコールも週に複数回になっており、オンコール中に労働が発生した場合、代償休息が必要になります。</a:t>
            </a:r>
            <a:endParaRPr kumimoji="1" lang="en-US" altLang="ja-JP"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39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17533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日本の医療は、「いつ、どこにいても必要な医療が受けられる社会」を作り上げてきました。この安心・安全をこれからも守り続けるために、医療者が日々努力を重ねています。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a:t>
            </a:fld>
            <a:endParaRPr kumimoji="1" lang="ja-JP" altLang="en-US"/>
          </a:p>
        </p:txBody>
      </p:sp>
    </p:spTree>
    <p:extLst>
      <p:ext uri="{BB962C8B-B14F-4D97-AF65-F5344CB8AC3E}">
        <p14:creationId xmlns:p14="http://schemas.microsoft.com/office/powerpoint/2010/main" val="13061711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最後に、Ｂ水準に該当する医師の具体的な働き方の別イメージを示します。時間外・休日労働を年</a:t>
            </a:r>
            <a:r>
              <a:rPr kumimoji="1" lang="en-US" altLang="ja-JP" dirty="0"/>
              <a:t>1,800</a:t>
            </a:r>
            <a:r>
              <a:rPr kumimoji="1" lang="ja-JP" altLang="en-US" dirty="0"/>
              <a:t>時間行うような、卒後８年目の心臓血管外科医の１週間の働き方のイメージです。</a:t>
            </a:r>
            <a:endParaRPr kumimoji="1" lang="en-US" altLang="ja-JP" dirty="0"/>
          </a:p>
          <a:p>
            <a:r>
              <a:rPr kumimoji="1" lang="ja-JP" altLang="en-US" dirty="0"/>
              <a:t>月曜日から金曜日の</a:t>
            </a:r>
            <a:r>
              <a:rPr kumimoji="1" lang="en-US" altLang="ja-JP" dirty="0"/>
              <a:t>8</a:t>
            </a:r>
            <a:r>
              <a:rPr kumimoji="1" lang="ja-JP" altLang="en-US" dirty="0"/>
              <a:t>時から</a:t>
            </a:r>
            <a:r>
              <a:rPr kumimoji="1" lang="en-US" altLang="ja-JP" dirty="0"/>
              <a:t>17</a:t>
            </a:r>
            <a:r>
              <a:rPr kumimoji="1" lang="ja-JP" altLang="en-US" dirty="0"/>
              <a:t>時までが所定労働時間というケースを想定しています。</a:t>
            </a:r>
            <a:endParaRPr kumimoji="1" lang="en-US" altLang="ja-JP" dirty="0"/>
          </a:p>
          <a:p>
            <a:r>
              <a:rPr kumimoji="1" lang="ja-JP" altLang="en-US" dirty="0"/>
              <a:t>オンコールや宿日直許可のない宿直に従事したり、患者さんの病態によっては時間外・休日労働が発生しやすい環境です。休みの日にも長時間の手術に従事しているようなイメージです。</a:t>
            </a:r>
            <a:endParaRPr kumimoji="1" lang="en-US" altLang="ja-JP" dirty="0"/>
          </a:p>
          <a:p>
            <a:r>
              <a:rPr kumimoji="1" lang="ja-JP" altLang="en-US" dirty="0"/>
              <a:t>なお、予定された休息時間中や、オンコール中に緊急手術のような突発業務が発生した場合、代償休息が必要になります。</a:t>
            </a:r>
            <a:endParaRPr kumimoji="1" lang="en-US" altLang="ja-JP" dirty="0"/>
          </a:p>
          <a:p>
            <a:pPr defTabSz="946678">
              <a:defRPr/>
            </a:pPr>
            <a:r>
              <a:rPr lang="ja-JP" altLang="en-US" dirty="0"/>
              <a:t>なお、</a:t>
            </a:r>
            <a:r>
              <a:rPr lang="ja-JP" altLang="ja-JP" dirty="0"/>
              <a:t>働き方改革の一環として、カンファレンスを所定労働時間内に行う取組を行っている医療機関も出てきています</a:t>
            </a:r>
            <a:r>
              <a:rPr lang="ja-JP" altLang="en-US" dirty="0"/>
              <a:t>。</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40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476849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41</a:t>
            </a:fld>
            <a:endParaRPr kumimoji="1" lang="ja-JP" altLang="en-US"/>
          </a:p>
        </p:txBody>
      </p:sp>
    </p:spTree>
    <p:extLst>
      <p:ext uri="{BB962C8B-B14F-4D97-AF65-F5344CB8AC3E}">
        <p14:creationId xmlns:p14="http://schemas.microsoft.com/office/powerpoint/2010/main" val="21132232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目の前の患者さんと地域の医療を守るために、医師はどうしても長時間勤務が必要になる場合もあります。</a:t>
            </a:r>
            <a:endParaRPr kumimoji="1" lang="en-US" altLang="ja-JP" dirty="0"/>
          </a:p>
          <a:p>
            <a:r>
              <a:rPr kumimoji="1" lang="ja-JP" altLang="en-US" dirty="0"/>
              <a:t>そのような現状も踏まえ、医師が適切に良質な医療を提供することを担保するために、</a:t>
            </a:r>
            <a:r>
              <a:rPr kumimoji="1" lang="en-US" altLang="ja-JP" dirty="0"/>
              <a:t>2024</a:t>
            </a:r>
            <a:r>
              <a:rPr kumimoji="1" lang="ja-JP" altLang="en-US" dirty="0"/>
              <a:t>年４月より長時間労働を行う上では勤務医の健康を守るための新しいルールが設けられます。</a:t>
            </a:r>
          </a:p>
          <a:p>
            <a:r>
              <a:rPr kumimoji="1" lang="ja-JP" altLang="en-US" dirty="0"/>
              <a:t>先ほどご説明した</a:t>
            </a:r>
            <a:r>
              <a:rPr kumimoji="1" lang="en-US" altLang="ja-JP" dirty="0"/>
              <a:t>2</a:t>
            </a:r>
            <a:r>
              <a:rPr kumimoji="1" lang="ja-JP" altLang="en-US" dirty="0"/>
              <a:t>本柱の</a:t>
            </a:r>
            <a:r>
              <a:rPr kumimoji="1" lang="en-US" altLang="ja-JP" dirty="0"/>
              <a:t>2</a:t>
            </a:r>
            <a:r>
              <a:rPr kumimoji="1" lang="ja-JP" altLang="en-US" dirty="0"/>
              <a:t>つ目というわけですが、ここからはこの健康を守るためのルールについてご説明します。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42</a:t>
            </a:fld>
            <a:endParaRPr kumimoji="1" lang="ja-JP" altLang="en-US"/>
          </a:p>
        </p:txBody>
      </p:sp>
    </p:spTree>
    <p:extLst>
      <p:ext uri="{BB962C8B-B14F-4D97-AF65-F5344CB8AC3E}">
        <p14:creationId xmlns:p14="http://schemas.microsoft.com/office/powerpoint/2010/main" val="14703330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勤務医の健康を守るための新ルールは大きく分けると</a:t>
            </a:r>
            <a:r>
              <a:rPr kumimoji="1" lang="en-US" altLang="ja-JP" dirty="0"/>
              <a:t>2</a:t>
            </a:r>
            <a:r>
              <a:rPr kumimoji="1" lang="ja-JP" altLang="en-US" dirty="0"/>
              <a:t>点ありますが、まず</a:t>
            </a:r>
            <a:r>
              <a:rPr kumimoji="1" lang="en-US" altLang="ja-JP" dirty="0"/>
              <a:t>1</a:t>
            </a:r>
            <a:r>
              <a:rPr kumimoji="1" lang="ja-JP" altLang="en-US" dirty="0"/>
              <a:t>つ目に、長時間労働となることが見込まれる医師への面接指導について、新しいルールが設けられます。詳しくは次のスライドで説明します。</a:t>
            </a:r>
          </a:p>
          <a:p>
            <a:r>
              <a:rPr kumimoji="1" lang="ja-JP" altLang="en-US" dirty="0"/>
              <a:t>続いて</a:t>
            </a:r>
            <a:r>
              <a:rPr kumimoji="1" lang="en-US" altLang="ja-JP" dirty="0"/>
              <a:t>2</a:t>
            </a:r>
            <a:r>
              <a:rPr kumimoji="1" lang="ja-JP" altLang="en-US" dirty="0"/>
              <a:t>つ目ですが、長時間労働が必要になる場合でも、適切な休息を確保するためのルールが設けられます。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43</a:t>
            </a:fld>
            <a:endParaRPr kumimoji="1" lang="ja-JP" altLang="en-US"/>
          </a:p>
        </p:txBody>
      </p:sp>
    </p:spTree>
    <p:extLst>
      <p:ext uri="{BB962C8B-B14F-4D97-AF65-F5344CB8AC3E}">
        <p14:creationId xmlns:p14="http://schemas.microsoft.com/office/powerpoint/2010/main" val="33354111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時間外・休日労働時間が月</a:t>
            </a:r>
            <a:r>
              <a:rPr lang="en-US" altLang="ja-JP" dirty="0"/>
              <a:t>100</a:t>
            </a:r>
            <a:r>
              <a:rPr lang="ja-JP" altLang="ja-JP" dirty="0"/>
              <a:t>時間以上となることが見込まれる医師には、面接指導が実施されることになります。</a:t>
            </a:r>
          </a:p>
          <a:p>
            <a:r>
              <a:rPr lang="ja-JP" altLang="ja-JP" dirty="0"/>
              <a:t>面接指導では、所定の講習を受けた面接指導実施医師が、睡眠や疲労の状況を確認します。面接指導の結果、休息が必要と認められる場合には、医療機関の管理者により必要な就業上の措置が講じられることと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44</a:t>
            </a:fld>
            <a:endParaRPr kumimoji="1" lang="ja-JP" altLang="en-US"/>
          </a:p>
        </p:txBody>
      </p:sp>
    </p:spTree>
    <p:extLst>
      <p:ext uri="{BB962C8B-B14F-4D97-AF65-F5344CB8AC3E}">
        <p14:creationId xmlns:p14="http://schemas.microsoft.com/office/powerpoint/2010/main" val="7554680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続いて、長時間勤務の中でも十分な休息時間を確保するための制度として、勤務と勤務の間に休息時間を設ける「勤務間インターバル」に医師に特化したルールが設けられました。</a:t>
            </a:r>
          </a:p>
          <a:p>
            <a:r>
              <a:rPr kumimoji="1" lang="ja-JP" altLang="en-US" dirty="0"/>
              <a:t>心と体の健康を守るためには、前日の勤務から翌日の勤務までの間、連続した休息期間を確保し、仕事から離れることが重要です。このため、この勤務間インターバルのルールでは、休息時間を細切れに取ることは認められてい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45</a:t>
            </a:fld>
            <a:endParaRPr kumimoji="1" lang="ja-JP" altLang="en-US"/>
          </a:p>
        </p:txBody>
      </p:sp>
    </p:spTree>
    <p:extLst>
      <p:ext uri="{BB962C8B-B14F-4D97-AF65-F5344CB8AC3E}">
        <p14:creationId xmlns:p14="http://schemas.microsoft.com/office/powerpoint/2010/main" val="10601071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まず勤務間インターバルについての原則的なルールですが、長時間労働となる医師については、始業から</a:t>
            </a:r>
            <a:r>
              <a:rPr kumimoji="1" lang="en-US" altLang="ja-JP" dirty="0"/>
              <a:t>24</a:t>
            </a:r>
            <a:r>
              <a:rPr kumimoji="1" lang="ja-JP" altLang="en-US" dirty="0"/>
              <a:t>時間以内に</a:t>
            </a:r>
            <a:r>
              <a:rPr kumimoji="1" lang="en-US" altLang="ja-JP" dirty="0"/>
              <a:t>9</a:t>
            </a:r>
            <a:r>
              <a:rPr kumimoji="1" lang="ja-JP" altLang="en-US" dirty="0"/>
              <a:t>時間のインターバルを設ける必要があります。</a:t>
            </a:r>
            <a:endParaRPr kumimoji="1" lang="en-US" altLang="ja-JP" dirty="0"/>
          </a:p>
          <a:p>
            <a:r>
              <a:rPr kumimoji="1" lang="ja-JP" altLang="en-US" dirty="0"/>
              <a:t>この</a:t>
            </a:r>
            <a:r>
              <a:rPr kumimoji="1" lang="en-US" altLang="ja-JP" dirty="0"/>
              <a:t>9</a:t>
            </a:r>
            <a:r>
              <a:rPr kumimoji="1" lang="ja-JP" altLang="en-US" dirty="0"/>
              <a:t>時間のインターバルの間は、原則業務から離れている必要がありますが、宿日直許可のある宿日直に連続して</a:t>
            </a:r>
            <a:r>
              <a:rPr kumimoji="1" lang="en-US" altLang="ja-JP" dirty="0"/>
              <a:t>9</a:t>
            </a:r>
            <a:r>
              <a:rPr kumimoji="1" lang="ja-JP" altLang="en-US" dirty="0"/>
              <a:t>時間以上従事する場合には、休息が確保できたとみなし、勤務間インターバルに当てることができます。</a:t>
            </a:r>
          </a:p>
          <a:p>
            <a:r>
              <a:rPr kumimoji="1" lang="ja-JP" altLang="en-US" dirty="0"/>
              <a:t>このスライドでは、勤務間インターバルが確保された状態の働き方のイメージをお示ししています。</a:t>
            </a:r>
          </a:p>
          <a:p>
            <a:r>
              <a:rPr kumimoji="1" lang="ja-JP" altLang="en-US" dirty="0"/>
              <a:t>このケースでは、朝</a:t>
            </a:r>
            <a:r>
              <a:rPr kumimoji="1" lang="en-US" altLang="ja-JP" dirty="0"/>
              <a:t>8</a:t>
            </a:r>
            <a:r>
              <a:rPr kumimoji="1" lang="ja-JP" altLang="en-US" dirty="0"/>
              <a:t>時に始業してから、</a:t>
            </a:r>
            <a:r>
              <a:rPr kumimoji="1" lang="en-US" altLang="ja-JP" dirty="0"/>
              <a:t>23</a:t>
            </a:r>
            <a:r>
              <a:rPr kumimoji="1" lang="ja-JP" altLang="en-US" dirty="0"/>
              <a:t>時までの勤務が予定されていますが、翌日の始業時間である朝</a:t>
            </a:r>
            <a:r>
              <a:rPr kumimoji="1" lang="en-US" altLang="ja-JP" dirty="0"/>
              <a:t>8</a:t>
            </a:r>
            <a:r>
              <a:rPr kumimoji="1" lang="ja-JP" altLang="en-US" dirty="0"/>
              <a:t>時までの間で、</a:t>
            </a:r>
            <a:r>
              <a:rPr kumimoji="1" lang="en-US" altLang="ja-JP" dirty="0"/>
              <a:t>9</a:t>
            </a:r>
            <a:r>
              <a:rPr kumimoji="1" lang="ja-JP" altLang="en-US" dirty="0"/>
              <a:t>時間のインターバルを確保することができています。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46</a:t>
            </a:fld>
            <a:endParaRPr kumimoji="1" lang="ja-JP" altLang="en-US"/>
          </a:p>
        </p:txBody>
      </p:sp>
    </p:spTree>
    <p:extLst>
      <p:ext uri="{BB962C8B-B14F-4D97-AF65-F5344CB8AC3E}">
        <p14:creationId xmlns:p14="http://schemas.microsoft.com/office/powerpoint/2010/main" val="879451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一方で、日中にいつもどおり勤務した後、そのまま翌日にかけて宿直を行うような場合には、この</a:t>
            </a:r>
            <a:r>
              <a:rPr kumimoji="1" lang="en-US" altLang="ja-JP" dirty="0"/>
              <a:t>24</a:t>
            </a:r>
            <a:r>
              <a:rPr kumimoji="1" lang="ja-JP" altLang="en-US" dirty="0"/>
              <a:t>時間以内に</a:t>
            </a:r>
            <a:r>
              <a:rPr kumimoji="1" lang="en-US" altLang="ja-JP" dirty="0"/>
              <a:t>9</a:t>
            </a:r>
            <a:r>
              <a:rPr kumimoji="1" lang="ja-JP" altLang="en-US" dirty="0"/>
              <a:t>時間のインターバルを確保できないケースがあります。</a:t>
            </a:r>
            <a:endParaRPr kumimoji="1" lang="en-US" altLang="ja-JP" dirty="0"/>
          </a:p>
          <a:p>
            <a:r>
              <a:rPr kumimoji="1" lang="ja-JP" altLang="en-US" dirty="0"/>
              <a:t>そのため、このような宿日直許可のない宿日直に従事する場合については別の基準が設けられており、その場合には</a:t>
            </a:r>
            <a:r>
              <a:rPr kumimoji="1" lang="en-US" altLang="ja-JP" dirty="0"/>
              <a:t>46</a:t>
            </a:r>
            <a:r>
              <a:rPr kumimoji="1" lang="ja-JP" altLang="en-US" dirty="0"/>
              <a:t>時間以内に</a:t>
            </a:r>
            <a:r>
              <a:rPr kumimoji="1" lang="en-US" altLang="ja-JP" dirty="0"/>
              <a:t>18</a:t>
            </a:r>
            <a:r>
              <a:rPr kumimoji="1" lang="ja-JP" altLang="en-US" dirty="0"/>
              <a:t>時間以上のインターバルを確保することとされています。</a:t>
            </a:r>
            <a:endParaRPr kumimoji="1" lang="en-US" altLang="ja-JP" dirty="0"/>
          </a:p>
          <a:p>
            <a:r>
              <a:rPr kumimoji="1" lang="ja-JP" altLang="en-US" dirty="0"/>
              <a:t>このスライドでは、宿日直許可のない宿日直に従事した場合で、勤務間インターバルが確保された状態の働き方のイメージをお示ししています。</a:t>
            </a:r>
          </a:p>
          <a:p>
            <a:r>
              <a:rPr kumimoji="1" lang="ja-JP" altLang="en-US" dirty="0"/>
              <a:t>このケースでは、朝</a:t>
            </a:r>
            <a:r>
              <a:rPr kumimoji="1" lang="en-US" altLang="ja-JP" dirty="0"/>
              <a:t>8</a:t>
            </a:r>
            <a:r>
              <a:rPr kumimoji="1" lang="ja-JP" altLang="en-US" dirty="0"/>
              <a:t>時に始業し、日中勤務した後、朝まで宿直を行い、そのまま午前中は勤務に入り、翌日の昼</a:t>
            </a:r>
            <a:r>
              <a:rPr kumimoji="1" lang="en-US" altLang="ja-JP" dirty="0"/>
              <a:t>12</a:t>
            </a:r>
            <a:r>
              <a:rPr kumimoji="1" lang="ja-JP" altLang="en-US" dirty="0"/>
              <a:t>時に宿直明けの勤務を終了するという予定になっています。</a:t>
            </a:r>
            <a:endParaRPr kumimoji="1" lang="en-US" altLang="ja-JP" dirty="0"/>
          </a:p>
          <a:p>
            <a:r>
              <a:rPr kumimoji="1" lang="ja-JP" altLang="en-US" dirty="0"/>
              <a:t>この場合、始業開始から</a:t>
            </a:r>
            <a:r>
              <a:rPr kumimoji="1" lang="en-US" altLang="ja-JP" dirty="0"/>
              <a:t>46</a:t>
            </a:r>
            <a:r>
              <a:rPr kumimoji="1" lang="ja-JP" altLang="en-US" dirty="0"/>
              <a:t>時間後である翌々日の朝</a:t>
            </a:r>
            <a:r>
              <a:rPr kumimoji="1" lang="en-US" altLang="ja-JP" dirty="0"/>
              <a:t>6</a:t>
            </a:r>
            <a:r>
              <a:rPr kumimoji="1" lang="ja-JP" altLang="en-US" dirty="0"/>
              <a:t>時までの間で、</a:t>
            </a:r>
            <a:r>
              <a:rPr kumimoji="1" lang="en-US" altLang="ja-JP" dirty="0"/>
              <a:t>18</a:t>
            </a:r>
            <a:r>
              <a:rPr kumimoji="1" lang="ja-JP" altLang="en-US" dirty="0"/>
              <a:t>時間のインターバルを確保することができています。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47</a:t>
            </a:fld>
            <a:endParaRPr kumimoji="1" lang="ja-JP" altLang="en-US"/>
          </a:p>
        </p:txBody>
      </p:sp>
    </p:spTree>
    <p:extLst>
      <p:ext uri="{BB962C8B-B14F-4D97-AF65-F5344CB8AC3E}">
        <p14:creationId xmlns:p14="http://schemas.microsoft.com/office/powerpoint/2010/main" val="335740912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シフトを作成する時点で、適切な休息時間が確保できるよう、インターバル時間を設定する必要があり、シフト作成時点で規定のインターバル時間が確保できていないものは認められません。</a:t>
            </a:r>
          </a:p>
          <a:p>
            <a:r>
              <a:rPr kumimoji="1" lang="ja-JP" altLang="en-US" dirty="0"/>
              <a:t>しかし、シフト上はインターバルで休息をとる予定だった時間であっても、患者さんの急変対応など、緊急で業務が発生した場合は対応することが可能です。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48</a:t>
            </a:fld>
            <a:endParaRPr kumimoji="1" lang="ja-JP" altLang="en-US"/>
          </a:p>
        </p:txBody>
      </p:sp>
    </p:spTree>
    <p:extLst>
      <p:ext uri="{BB962C8B-B14F-4D97-AF65-F5344CB8AC3E}">
        <p14:creationId xmlns:p14="http://schemas.microsoft.com/office/powerpoint/2010/main" val="33615108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勤務間インターバル中に、緊急で発生した業務へ対応した場合には、対応した時間に相当する時間分の休息が代償休息として事後的に医療機関の管理者より与えられます。</a:t>
            </a:r>
          </a:p>
          <a:p>
            <a:r>
              <a:rPr kumimoji="1" lang="ja-JP" altLang="en-US" dirty="0"/>
              <a:t>例えば、</a:t>
            </a:r>
            <a:r>
              <a:rPr kumimoji="1" lang="en-US" altLang="ja-JP" dirty="0"/>
              <a:t>9</a:t>
            </a:r>
            <a:r>
              <a:rPr kumimoji="1" lang="ja-JP" altLang="en-US" dirty="0"/>
              <a:t>時間のインターバルを予定していた時間中に</a:t>
            </a:r>
            <a:r>
              <a:rPr kumimoji="1" lang="en-US" altLang="ja-JP" dirty="0"/>
              <a:t>3</a:t>
            </a:r>
            <a:r>
              <a:rPr kumimoji="1" lang="ja-JP" altLang="en-US" dirty="0"/>
              <a:t>時間の緊急対応を行った場合には、</a:t>
            </a:r>
            <a:r>
              <a:rPr kumimoji="1" lang="en-US" altLang="ja-JP" dirty="0"/>
              <a:t>3</a:t>
            </a:r>
            <a:r>
              <a:rPr kumimoji="1" lang="ja-JP" altLang="en-US" dirty="0"/>
              <a:t>時間分の代償休息が発生します。この代償休息は、発生日の翌月末までを期限に与えられることになります。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49</a:t>
            </a:fld>
            <a:endParaRPr kumimoji="1" lang="ja-JP" altLang="en-US"/>
          </a:p>
        </p:txBody>
      </p:sp>
    </p:spTree>
    <p:extLst>
      <p:ext uri="{BB962C8B-B14F-4D97-AF65-F5344CB8AC3E}">
        <p14:creationId xmlns:p14="http://schemas.microsoft.com/office/powerpoint/2010/main" val="3659115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しかし、この「いつ、どこにいても必要な医療が受けられる」社会は、医療者の中でも特に、一部の医師の極めて長時間の労働によって支えられているのが現実です。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a:t>
            </a:fld>
            <a:endParaRPr kumimoji="1" lang="ja-JP" altLang="en-US"/>
          </a:p>
        </p:txBody>
      </p:sp>
    </p:spTree>
    <p:extLst>
      <p:ext uri="{BB962C8B-B14F-4D97-AF65-F5344CB8AC3E}">
        <p14:creationId xmlns:p14="http://schemas.microsoft.com/office/powerpoint/2010/main" val="98585946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代償休息のタイミングの例として、とある年の</a:t>
            </a:r>
            <a:r>
              <a:rPr kumimoji="1" lang="en-US" altLang="ja-JP" dirty="0"/>
              <a:t>11</a:t>
            </a:r>
            <a:r>
              <a:rPr kumimoji="1" lang="ja-JP" altLang="en-US" dirty="0"/>
              <a:t>月の</a:t>
            </a:r>
            <a:r>
              <a:rPr kumimoji="1" lang="en-US" altLang="ja-JP" dirty="0"/>
              <a:t>1</a:t>
            </a:r>
            <a:r>
              <a:rPr kumimoji="1" lang="ja-JP" altLang="en-US" dirty="0"/>
              <a:t>ヶ月間に計</a:t>
            </a:r>
            <a:r>
              <a:rPr kumimoji="1" lang="en-US" altLang="ja-JP" dirty="0"/>
              <a:t>8</a:t>
            </a:r>
            <a:r>
              <a:rPr kumimoji="1" lang="ja-JP" altLang="en-US" dirty="0"/>
              <a:t>回の緊急の業務が発生したケースを記載しています。</a:t>
            </a:r>
            <a:endParaRPr kumimoji="1" lang="en-US" altLang="ja-JP" dirty="0"/>
          </a:p>
          <a:p>
            <a:r>
              <a:rPr kumimoji="1" lang="ja-JP" altLang="en-US" dirty="0"/>
              <a:t>この事例では、勤務間インターバル中の緊急の業務が、</a:t>
            </a:r>
            <a:r>
              <a:rPr kumimoji="1" lang="en-US" altLang="ja-JP" dirty="0"/>
              <a:t>11/4</a:t>
            </a:r>
            <a:r>
              <a:rPr kumimoji="1" lang="ja-JP" altLang="en-US" dirty="0"/>
              <a:t>に</a:t>
            </a:r>
            <a:r>
              <a:rPr kumimoji="1" lang="en-US" altLang="ja-JP" dirty="0"/>
              <a:t>4</a:t>
            </a:r>
            <a:r>
              <a:rPr kumimoji="1" lang="ja-JP" altLang="en-US" dirty="0"/>
              <a:t>時間、</a:t>
            </a:r>
            <a:r>
              <a:rPr kumimoji="1" lang="en-US" altLang="ja-JP" dirty="0"/>
              <a:t>11/6</a:t>
            </a:r>
            <a:r>
              <a:rPr kumimoji="1" lang="ja-JP" altLang="en-US" dirty="0"/>
              <a:t>に</a:t>
            </a:r>
            <a:r>
              <a:rPr kumimoji="1" lang="en-US" altLang="ja-JP" dirty="0"/>
              <a:t>3</a:t>
            </a:r>
            <a:r>
              <a:rPr kumimoji="1" lang="ja-JP" altLang="en-US" dirty="0"/>
              <a:t>時間、</a:t>
            </a:r>
            <a:r>
              <a:rPr kumimoji="1" lang="en-US" altLang="ja-JP" dirty="0"/>
              <a:t>11/9</a:t>
            </a:r>
            <a:r>
              <a:rPr kumimoji="1" lang="ja-JP" altLang="en-US" dirty="0"/>
              <a:t>に</a:t>
            </a:r>
            <a:r>
              <a:rPr kumimoji="1" lang="en-US" altLang="ja-JP" dirty="0"/>
              <a:t>1</a:t>
            </a:r>
            <a:r>
              <a:rPr kumimoji="1" lang="ja-JP" altLang="en-US" dirty="0"/>
              <a:t>時間</a:t>
            </a:r>
            <a:r>
              <a:rPr kumimoji="1" lang="en-US" altLang="ja-JP" dirty="0"/>
              <a:t>…</a:t>
            </a:r>
            <a:r>
              <a:rPr kumimoji="1" lang="ja-JP" altLang="en-US" dirty="0"/>
              <a:t>といったように計</a:t>
            </a:r>
            <a:r>
              <a:rPr kumimoji="1" lang="en-US" altLang="ja-JP" dirty="0"/>
              <a:t>8</a:t>
            </a:r>
            <a:r>
              <a:rPr kumimoji="1" lang="ja-JP" altLang="en-US" dirty="0"/>
              <a:t>回発生しており、これらを全て合計すると</a:t>
            </a:r>
            <a:r>
              <a:rPr kumimoji="1" lang="en-US" altLang="ja-JP" dirty="0"/>
              <a:t>20</a:t>
            </a:r>
            <a:r>
              <a:rPr kumimoji="1" lang="ja-JP" altLang="en-US" dirty="0"/>
              <a:t>時間になりますが、この場合</a:t>
            </a:r>
            <a:r>
              <a:rPr kumimoji="1" lang="en-US" altLang="ja-JP" dirty="0"/>
              <a:t>12</a:t>
            </a:r>
            <a:r>
              <a:rPr kumimoji="1" lang="ja-JP" altLang="en-US" dirty="0"/>
              <a:t>月末までに合計</a:t>
            </a:r>
            <a:r>
              <a:rPr kumimoji="1" lang="en-US" altLang="ja-JP" dirty="0"/>
              <a:t>20</a:t>
            </a:r>
            <a:r>
              <a:rPr kumimoji="1" lang="ja-JP" altLang="en-US" dirty="0"/>
              <a:t>時間分の代償休息が与えられることになります。</a:t>
            </a:r>
            <a:endParaRPr kumimoji="1" lang="en-US" altLang="ja-JP" dirty="0"/>
          </a:p>
          <a:p>
            <a:r>
              <a:rPr kumimoji="1" lang="ja-JP" altLang="en-US" dirty="0"/>
              <a:t>代償休息が発生した場合、シフトを管理する側の立場の方々は、発生からなるべく早い段階で代償休息を付与することや、計画的に付与できるよう、勤務を調整するなどの配慮が必要となります。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50</a:t>
            </a:fld>
            <a:endParaRPr kumimoji="1" lang="ja-JP" altLang="en-US"/>
          </a:p>
        </p:txBody>
      </p:sp>
    </p:spTree>
    <p:extLst>
      <p:ext uri="{BB962C8B-B14F-4D97-AF65-F5344CB8AC3E}">
        <p14:creationId xmlns:p14="http://schemas.microsoft.com/office/powerpoint/2010/main" val="2693049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51</a:t>
            </a:fld>
            <a:endParaRPr kumimoji="1" lang="ja-JP" altLang="en-US"/>
          </a:p>
        </p:txBody>
      </p:sp>
    </p:spTree>
    <p:extLst>
      <p:ext uri="{BB962C8B-B14F-4D97-AF65-F5344CB8AC3E}">
        <p14:creationId xmlns:p14="http://schemas.microsoft.com/office/powerpoint/2010/main" val="36780962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日本の医療においては、大学病院や市中病院等からの医師派遣が地域の医療を支えているという側面があります。そのため、日本では多くの勤務医が複数の医療機関で働いています。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52</a:t>
            </a:fld>
            <a:endParaRPr kumimoji="1" lang="ja-JP" altLang="en-US"/>
          </a:p>
        </p:txBody>
      </p:sp>
    </p:spTree>
    <p:extLst>
      <p:ext uri="{BB962C8B-B14F-4D97-AF65-F5344CB8AC3E}">
        <p14:creationId xmlns:p14="http://schemas.microsoft.com/office/powerpoint/2010/main" val="33695547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複数の医療機関で勤務している方の場合、副業や兼業先での労働時間・勤務先・勤務内容などを、主に勤務している医療機関に対して事前に自己申告しておくことが好ましいでしょう。</a:t>
            </a:r>
            <a:endParaRPr kumimoji="1" lang="en-US" altLang="ja-JP" dirty="0"/>
          </a:p>
          <a:p>
            <a:r>
              <a:rPr kumimoji="1" lang="ja-JP" altLang="en-US" dirty="0"/>
              <a:t>チームメンバーがお互いの仕事を把握するきっかけとなるとともに、困ったときにも助けあえる第一歩となります。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53</a:t>
            </a:fld>
            <a:endParaRPr kumimoji="1" lang="ja-JP" altLang="en-US"/>
          </a:p>
        </p:txBody>
      </p:sp>
    </p:spTree>
    <p:extLst>
      <p:ext uri="{BB962C8B-B14F-4D97-AF65-F5344CB8AC3E}">
        <p14:creationId xmlns:p14="http://schemas.microsoft.com/office/powerpoint/2010/main" val="3308951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また、時間外労働や勤務間インターバルのルールを適切に運用するためには、各勤務医の勤務時間の正確な把握や適切なシフト作成が重要となります。</a:t>
            </a:r>
            <a:endParaRPr kumimoji="1" lang="en-US" altLang="ja-JP" dirty="0"/>
          </a:p>
          <a:p>
            <a:r>
              <a:rPr kumimoji="1" lang="ja-JP" altLang="en-US" dirty="0"/>
              <a:t>とはいっても、シフトの作成や調整を行う人に任せっぱなしではいけません。シフトを作成するのも医師をはじめとした医療従事者の方々ですので、期限を守って勤務希望を提出することや、シフトの調整者からの勤務相談にも快く応じられるよう、お互いに助け合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54</a:t>
            </a:fld>
            <a:endParaRPr kumimoji="1" lang="ja-JP" altLang="en-US"/>
          </a:p>
        </p:txBody>
      </p:sp>
    </p:spTree>
    <p:extLst>
      <p:ext uri="{BB962C8B-B14F-4D97-AF65-F5344CB8AC3E}">
        <p14:creationId xmlns:p14="http://schemas.microsoft.com/office/powerpoint/2010/main" val="428168610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の勤務先でも最適なパフォーマンスが患者さんに提供されるように、労働時間を含む自分の仕事内容をそれぞれの勤務先にシェアして、突然の自分の欠勤にも対応できるような「助け合える」体制を整えてもらうことが大切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55</a:t>
            </a:fld>
            <a:endParaRPr kumimoji="1" lang="ja-JP" altLang="en-US"/>
          </a:p>
        </p:txBody>
      </p:sp>
    </p:spTree>
    <p:extLst>
      <p:ext uri="{BB962C8B-B14F-4D97-AF65-F5344CB8AC3E}">
        <p14:creationId xmlns:p14="http://schemas.microsoft.com/office/powerpoint/2010/main" val="15580992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56</a:t>
            </a:fld>
            <a:endParaRPr kumimoji="1" lang="ja-JP" altLang="en-US"/>
          </a:p>
        </p:txBody>
      </p:sp>
    </p:spTree>
    <p:extLst>
      <p:ext uri="{BB962C8B-B14F-4D97-AF65-F5344CB8AC3E}">
        <p14:creationId xmlns:p14="http://schemas.microsoft.com/office/powerpoint/2010/main" val="31924644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医療機関では、医師だけでなく様々な職種の方が働いていますが、全ての医療専門職の方々がそれぞれの専門性を活かし、パフォーマンスを最大化することが大切です。</a:t>
            </a:r>
            <a:endParaRPr kumimoji="1" lang="en-US" altLang="ja-JP" dirty="0"/>
          </a:p>
          <a:p>
            <a:r>
              <a:rPr kumimoji="1" lang="ja-JP" altLang="en-US" dirty="0"/>
              <a:t>そのためには、チームでの話合いや、勉強会などを通して、職種間での連携を強化していく必要があります。</a:t>
            </a:r>
          </a:p>
          <a:p>
            <a:r>
              <a:rPr kumimoji="1" lang="ja-JP" altLang="en-US" dirty="0"/>
              <a:t>このような専門性を活かした</a:t>
            </a:r>
            <a:r>
              <a:rPr kumimoji="1" lang="en-US" altLang="ja-JP" dirty="0"/>
              <a:t>｢</a:t>
            </a:r>
            <a:r>
              <a:rPr kumimoji="1" lang="ja-JP" altLang="en-US" dirty="0"/>
              <a:t>タスク・シフト</a:t>
            </a:r>
            <a:r>
              <a:rPr kumimoji="1" lang="en-US" altLang="ja-JP" dirty="0"/>
              <a:t>/</a:t>
            </a:r>
            <a:r>
              <a:rPr kumimoji="1" lang="ja-JP" altLang="en-US" dirty="0"/>
              <a:t>シェア</a:t>
            </a:r>
            <a:r>
              <a:rPr kumimoji="1" lang="en-US" altLang="ja-JP" dirty="0"/>
              <a:t>｣</a:t>
            </a:r>
            <a:r>
              <a:rPr kumimoji="1" lang="ja-JP" altLang="en-US" dirty="0"/>
              <a:t>により、効率化が進めば、患者さんにとってもより質の高い医療提供にもつながります。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57</a:t>
            </a:fld>
            <a:endParaRPr kumimoji="1" lang="ja-JP" altLang="en-US"/>
          </a:p>
        </p:txBody>
      </p:sp>
    </p:spTree>
    <p:extLst>
      <p:ext uri="{BB962C8B-B14F-4D97-AF65-F5344CB8AC3E}">
        <p14:creationId xmlns:p14="http://schemas.microsoft.com/office/powerpoint/2010/main" val="38662969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タスク・シフト</a:t>
            </a:r>
            <a:r>
              <a:rPr kumimoji="1" lang="en-US" altLang="ja-JP" dirty="0"/>
              <a:t>/</a:t>
            </a:r>
            <a:r>
              <a:rPr kumimoji="1" lang="ja-JP" altLang="en-US" dirty="0"/>
              <a:t>シェアにあたり、特定行為研修を受けた看護師であれば、診療の補助の一部を担うことができます。特定行為研修修了者が実施することのできる特定行為として、</a:t>
            </a:r>
            <a:r>
              <a:rPr kumimoji="1" lang="en-US" altLang="ja-JP" dirty="0"/>
              <a:t>38</a:t>
            </a:r>
            <a:r>
              <a:rPr kumimoji="1" lang="ja-JP" altLang="en-US" dirty="0"/>
              <a:t>の行為が定められています。</a:t>
            </a:r>
          </a:p>
          <a:p>
            <a:r>
              <a:rPr kumimoji="1" lang="ja-JP" altLang="en-US" dirty="0"/>
              <a:t>特定行為研修修了者は年々増加しており、医師からのタスク・シフト</a:t>
            </a:r>
            <a:r>
              <a:rPr kumimoji="1" lang="en-US" altLang="ja-JP" dirty="0"/>
              <a:t>/</a:t>
            </a:r>
            <a:r>
              <a:rPr kumimoji="1" lang="ja-JP" altLang="en-US" dirty="0"/>
              <a:t>シェアが期待されています。各地域・施設のニーズに合わせて、特定行為研修修了者が活躍することで、医療・看護の質の向上にもつながります。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58</a:t>
            </a:fld>
            <a:endParaRPr kumimoji="1" lang="ja-JP" altLang="en-US"/>
          </a:p>
        </p:txBody>
      </p:sp>
    </p:spTree>
    <p:extLst>
      <p:ext uri="{BB962C8B-B14F-4D97-AF65-F5344CB8AC3E}">
        <p14:creationId xmlns:p14="http://schemas.microsoft.com/office/powerpoint/2010/main" val="86557968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特定行為を受けた看護師が行うことができる特定行為としては、</a:t>
            </a:r>
          </a:p>
          <a:p>
            <a:r>
              <a:rPr kumimoji="1" lang="ja-JP" altLang="en-US" dirty="0"/>
              <a:t>・直接動脈穿刺法による採血（動脈血液ガス分析）</a:t>
            </a:r>
          </a:p>
          <a:p>
            <a:r>
              <a:rPr kumimoji="1" lang="ja-JP" altLang="en-US" dirty="0"/>
              <a:t>・経口用気管チューブの位置の調整</a:t>
            </a:r>
          </a:p>
          <a:p>
            <a:r>
              <a:rPr kumimoji="1" lang="ja-JP" altLang="en-US" dirty="0"/>
              <a:t>・中心静脈カテーテルの除去</a:t>
            </a:r>
          </a:p>
          <a:p>
            <a:r>
              <a:rPr kumimoji="1" lang="ja-JP" altLang="en-US" dirty="0"/>
              <a:t>・硬膜外カテーテルによる鎮痛薬の投与および投薬量の調整</a:t>
            </a:r>
          </a:p>
          <a:p>
            <a:r>
              <a:rPr kumimoji="1" lang="ja-JP" altLang="en-US" dirty="0"/>
              <a:t>などが挙げられます。</a:t>
            </a:r>
          </a:p>
          <a:p>
            <a:r>
              <a:rPr kumimoji="1" lang="ja-JP" altLang="en-US" dirty="0"/>
              <a:t>特定行為区分ごとの研修を修了することにより、医師の作成した手順書に従って、その特定行為区分に含まれる特定行為を実施することができます。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59</a:t>
            </a:fld>
            <a:endParaRPr kumimoji="1" lang="ja-JP" altLang="en-US"/>
          </a:p>
        </p:txBody>
      </p:sp>
    </p:spTree>
    <p:extLst>
      <p:ext uri="{BB962C8B-B14F-4D97-AF65-F5344CB8AC3E}">
        <p14:creationId xmlns:p14="http://schemas.microsoft.com/office/powerpoint/2010/main" val="2283907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みなさんが長時間、医療現場と向き合う中で、</a:t>
            </a:r>
          </a:p>
          <a:p>
            <a:r>
              <a:rPr kumimoji="1" lang="ja-JP" altLang="en-US" dirty="0"/>
              <a:t>例えば、たくさんの業務がある中で、</a:t>
            </a:r>
            <a:r>
              <a:rPr kumimoji="1" lang="en-US" altLang="ja-JP" dirty="0"/>
              <a:t>｢</a:t>
            </a:r>
            <a:r>
              <a:rPr kumimoji="1" lang="ja-JP" altLang="en-US" dirty="0"/>
              <a:t>他の医師や他の職種の方々に助けてもらえそうな業務はなるべくシェアしたい</a:t>
            </a:r>
            <a:r>
              <a:rPr kumimoji="1" lang="en-US" altLang="ja-JP" dirty="0"/>
              <a:t>｣</a:t>
            </a:r>
            <a:r>
              <a:rPr kumimoji="1" lang="ja-JP" altLang="en-US" dirty="0"/>
              <a:t>と思ったり、</a:t>
            </a:r>
          </a:p>
          <a:p>
            <a:r>
              <a:rPr kumimoji="1" lang="en-US" altLang="ja-JP" dirty="0"/>
              <a:t>｢</a:t>
            </a:r>
            <a:r>
              <a:rPr kumimoji="1" lang="ja-JP" altLang="en-US" dirty="0"/>
              <a:t>たまには休んだり、自分の時間も大切にしたい</a:t>
            </a:r>
            <a:r>
              <a:rPr kumimoji="1" lang="en-US" altLang="ja-JP" dirty="0"/>
              <a:t>｣</a:t>
            </a:r>
            <a:r>
              <a:rPr kumimoji="1" lang="ja-JP" altLang="en-US" dirty="0"/>
              <a:t>というような思いを持つようなこともあるのではないでしょうか。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a:t>
            </a:fld>
            <a:endParaRPr kumimoji="1" lang="ja-JP" altLang="en-US"/>
          </a:p>
        </p:txBody>
      </p:sp>
    </p:spTree>
    <p:extLst>
      <p:ext uri="{BB962C8B-B14F-4D97-AF65-F5344CB8AC3E}">
        <p14:creationId xmlns:p14="http://schemas.microsoft.com/office/powerpoint/2010/main" val="20417082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この特定行為研修修了者以外にも、様々な職種へのタスク・シフト／シェアが進められています。</a:t>
            </a:r>
            <a:endParaRPr kumimoji="1" lang="en-US" altLang="ja-JP" dirty="0"/>
          </a:p>
          <a:p>
            <a:r>
              <a:rPr kumimoji="1" lang="ja-JP" altLang="en-US" dirty="0"/>
              <a:t>例えば、臨床検査技師であれば、現行の制度の下でも、医師の具体的指示があれば、診療の補助として、病棟や外来での採血業務が可能です。</a:t>
            </a:r>
            <a:endParaRPr kumimoji="1" lang="en-US" altLang="ja-JP" dirty="0"/>
          </a:p>
          <a:p>
            <a:r>
              <a:rPr kumimoji="1" lang="ja-JP" altLang="en-US" dirty="0"/>
              <a:t>同様に、薬剤師であれば、病棟や手術室での薬剤管理や、薬物療法に関する患者さんへの説明が可能です。</a:t>
            </a:r>
            <a:endParaRPr kumimoji="1" lang="en-US" altLang="ja-JP" dirty="0"/>
          </a:p>
          <a:p>
            <a:r>
              <a:rPr kumimoji="1" lang="ja-JP" altLang="en-US" dirty="0"/>
              <a:t>この他にも、職種にかかわらずタスク・シフト／シェアを進めることが可能な業務として、診断書の下書きや症例データの登録、患者さんの搬送などは、医師事務作業補助者等の職員が行うことも可能となってい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60</a:t>
            </a:fld>
            <a:endParaRPr kumimoji="1" lang="ja-JP" altLang="en-US"/>
          </a:p>
        </p:txBody>
      </p:sp>
    </p:spTree>
    <p:extLst>
      <p:ext uri="{BB962C8B-B14F-4D97-AF65-F5344CB8AC3E}">
        <p14:creationId xmlns:p14="http://schemas.microsoft.com/office/powerpoint/2010/main" val="29865308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61</a:t>
            </a:fld>
            <a:endParaRPr kumimoji="1" lang="ja-JP" altLang="en-US"/>
          </a:p>
        </p:txBody>
      </p:sp>
    </p:spTree>
    <p:extLst>
      <p:ext uri="{BB962C8B-B14F-4D97-AF65-F5344CB8AC3E}">
        <p14:creationId xmlns:p14="http://schemas.microsoft.com/office/powerpoint/2010/main" val="17085587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医師という業務の特性上、学生時代から、臨床・専門研修を越えて、継続して修練に励むことが重要です。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62</a:t>
            </a:fld>
            <a:endParaRPr kumimoji="1" lang="ja-JP" altLang="en-US"/>
          </a:p>
        </p:txBody>
      </p:sp>
    </p:spTree>
    <p:extLst>
      <p:ext uri="{BB962C8B-B14F-4D97-AF65-F5344CB8AC3E}">
        <p14:creationId xmlns:p14="http://schemas.microsoft.com/office/powerpoint/2010/main" val="15496245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法に基づく研修、すなわち臨床研修や、専門医の養成期間を終えた後も、自身の技術を高めるための活動は継続していきます。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63</a:t>
            </a:fld>
            <a:endParaRPr kumimoji="1" lang="ja-JP" altLang="en-US"/>
          </a:p>
        </p:txBody>
      </p:sp>
    </p:spTree>
    <p:extLst>
      <p:ext uri="{BB962C8B-B14F-4D97-AF65-F5344CB8AC3E}">
        <p14:creationId xmlns:p14="http://schemas.microsoft.com/office/powerpoint/2010/main" val="18103334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医師は継続して修練に励むことが求められている一方で、修練を理由に際限なく労働時間が長くなっていいわけではなく、まずは所定の労働時間内で効率的な研修が出来るよう、労働時間を適切に管理することが大切です。</a:t>
            </a:r>
          </a:p>
          <a:p>
            <a:r>
              <a:rPr kumimoji="1" lang="ja-JP" altLang="en-US" dirty="0"/>
              <a:t>特に医師になりたての臨床研修医や専攻医を指導する医師は、臨床研修医・専攻医の労働時間を単に短くするのではなく、研修の密度を高めるような「研修の効率化」を行い、指導医と臨床研修医・専攻医とが互いに満足を得られる研修体制を整えていく必要があり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64</a:t>
            </a:fld>
            <a:endParaRPr kumimoji="1" lang="ja-JP" altLang="en-US"/>
          </a:p>
        </p:txBody>
      </p:sp>
    </p:spTree>
    <p:extLst>
      <p:ext uri="{BB962C8B-B14F-4D97-AF65-F5344CB8AC3E}">
        <p14:creationId xmlns:p14="http://schemas.microsoft.com/office/powerpoint/2010/main" val="8359776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65</a:t>
            </a:fld>
            <a:endParaRPr kumimoji="1" lang="ja-JP" altLang="en-US"/>
          </a:p>
        </p:txBody>
      </p:sp>
    </p:spTree>
    <p:extLst>
      <p:ext uri="{BB962C8B-B14F-4D97-AF65-F5344CB8AC3E}">
        <p14:creationId xmlns:p14="http://schemas.microsoft.com/office/powerpoint/2010/main" val="33828112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さて、医師の働き方改革の制度と直接関連はありませんが、以前より我が国に設けられている、働く人が働きやすい環境を守るための制度を解説します。</a:t>
            </a:r>
          </a:p>
          <a:p>
            <a:r>
              <a:rPr kumimoji="1" lang="ja-JP" altLang="en-US" dirty="0">
                <a:solidFill>
                  <a:schemeClr val="tx1"/>
                </a:solidFill>
              </a:rPr>
              <a:t>まず、ハラスメントを防止する制度についてです。医療現場でもハラスメントが起きることがあります。</a:t>
            </a:r>
            <a:endParaRPr kumimoji="1" lang="en-US" altLang="ja-JP" dirty="0">
              <a:solidFill>
                <a:schemeClr val="tx1"/>
              </a:solidFill>
            </a:endParaRPr>
          </a:p>
          <a:p>
            <a:r>
              <a:rPr kumimoji="1" lang="ja-JP" altLang="en-US" b="0" u="none" dirty="0">
                <a:solidFill>
                  <a:schemeClr val="tx1"/>
                </a:solidFill>
              </a:rPr>
              <a:t>ハラスメントには、例えば、</a:t>
            </a:r>
            <a:endParaRPr kumimoji="1" lang="en-US" altLang="ja-JP" b="0" u="none" dirty="0">
              <a:solidFill>
                <a:schemeClr val="tx1"/>
              </a:solidFill>
            </a:endParaRPr>
          </a:p>
          <a:p>
            <a:r>
              <a:rPr kumimoji="1" lang="ja-JP" altLang="en-US" b="0" u="none" dirty="0">
                <a:solidFill>
                  <a:schemeClr val="tx1"/>
                </a:solidFill>
              </a:rPr>
              <a:t>パワーハラスメント</a:t>
            </a:r>
            <a:endParaRPr kumimoji="1" lang="en-US" altLang="ja-JP" b="0" u="none" dirty="0">
              <a:solidFill>
                <a:schemeClr val="tx1"/>
              </a:solidFill>
            </a:endParaRPr>
          </a:p>
          <a:p>
            <a:r>
              <a:rPr kumimoji="1" lang="ja-JP" altLang="en-US" b="0" u="none" dirty="0">
                <a:solidFill>
                  <a:schemeClr val="tx1"/>
                </a:solidFill>
              </a:rPr>
              <a:t>セクシュアルハラスメント</a:t>
            </a:r>
            <a:endParaRPr kumimoji="1" lang="en-US" altLang="ja-JP" b="0" u="none" dirty="0">
              <a:solidFill>
                <a:schemeClr val="tx1"/>
              </a:solidFill>
            </a:endParaRPr>
          </a:p>
          <a:p>
            <a:r>
              <a:rPr kumimoji="1" lang="ja-JP" altLang="en-US" b="0" u="none" dirty="0">
                <a:solidFill>
                  <a:schemeClr val="tx1"/>
                </a:solidFill>
              </a:rPr>
              <a:t>妊娠・出産・育児休業等に関するハラスメント</a:t>
            </a:r>
            <a:endParaRPr kumimoji="1" lang="en-US" altLang="ja-JP" b="0" u="none" dirty="0">
              <a:solidFill>
                <a:schemeClr val="tx1"/>
              </a:solidFill>
            </a:endParaRPr>
          </a:p>
          <a:p>
            <a:r>
              <a:rPr kumimoji="1" lang="ja-JP" altLang="en-US" b="0" u="none" dirty="0">
                <a:solidFill>
                  <a:schemeClr val="tx1"/>
                </a:solidFill>
              </a:rPr>
              <a:t>があります。</a:t>
            </a:r>
            <a:endParaRPr kumimoji="1" lang="en-US" altLang="ja-JP" b="0" u="none" dirty="0">
              <a:solidFill>
                <a:schemeClr val="tx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66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0744231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defRPr/>
            </a:pPr>
            <a:r>
              <a:rPr kumimoji="1" lang="ja-JP" altLang="en-US" dirty="0">
                <a:solidFill>
                  <a:schemeClr val="tx1"/>
                </a:solidFill>
              </a:rPr>
              <a:t>ハラスメントにあったときは、自分の所属する機関の相談窓口に相談しましょう。</a:t>
            </a:r>
            <a:endParaRPr kumimoji="1" lang="en-US" altLang="ja-JP" strike="sngStrike" dirty="0">
              <a:solidFill>
                <a:schemeClr val="tx1"/>
              </a:solidFill>
            </a:endParaRPr>
          </a:p>
          <a:p>
            <a:r>
              <a:rPr kumimoji="1" lang="ja-JP" altLang="en-US" dirty="0">
                <a:solidFill>
                  <a:schemeClr val="tx1"/>
                </a:solidFill>
              </a:rPr>
              <a:t>すべての企業は相談窓口の設置などを含めた、ハラスメント対策を講じる義務があります。</a:t>
            </a:r>
          </a:p>
          <a:p>
            <a:r>
              <a:rPr kumimoji="1" lang="ja-JP" altLang="en-US" dirty="0">
                <a:solidFill>
                  <a:schemeClr val="tx1"/>
                </a:solidFill>
              </a:rPr>
              <a:t>企業が講ずべき措置の詳細は、「あかるい職場応援団」をご覧ください。</a:t>
            </a:r>
          </a:p>
          <a:p>
            <a:endParaRPr kumimoji="1"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67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1475169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相談窓口に相談するときには、事実関係を整理することも大切です。</a:t>
            </a:r>
          </a:p>
          <a:p>
            <a:r>
              <a:rPr kumimoji="1" lang="ja-JP" altLang="en-US" dirty="0">
                <a:solidFill>
                  <a:schemeClr val="tx1"/>
                </a:solidFill>
              </a:rPr>
              <a:t>１．ハラスメントだと感じたことが起こった日時</a:t>
            </a:r>
          </a:p>
          <a:p>
            <a:r>
              <a:rPr kumimoji="1" lang="ja-JP" altLang="en-US" dirty="0">
                <a:solidFill>
                  <a:schemeClr val="tx1"/>
                </a:solidFill>
              </a:rPr>
              <a:t>２．どこで起こったのか</a:t>
            </a:r>
          </a:p>
          <a:p>
            <a:r>
              <a:rPr kumimoji="1" lang="ja-JP" altLang="en-US" dirty="0">
                <a:solidFill>
                  <a:schemeClr val="tx1"/>
                </a:solidFill>
              </a:rPr>
              <a:t>３．どのようなことを言われたのか、強要されたのか</a:t>
            </a:r>
          </a:p>
          <a:p>
            <a:r>
              <a:rPr kumimoji="1" lang="ja-JP" altLang="en-US" dirty="0">
                <a:solidFill>
                  <a:schemeClr val="tx1"/>
                </a:solidFill>
              </a:rPr>
              <a:t>４．誰に言われたのか、強要されたのか</a:t>
            </a:r>
          </a:p>
          <a:p>
            <a:r>
              <a:rPr kumimoji="1" lang="ja-JP" altLang="en-US" dirty="0">
                <a:solidFill>
                  <a:schemeClr val="tx1"/>
                </a:solidFill>
              </a:rPr>
              <a:t>５．そのとき誰がみていたか</a:t>
            </a:r>
          </a:p>
          <a:p>
            <a:r>
              <a:rPr kumimoji="1" lang="ja-JP" altLang="en-US" dirty="0">
                <a:solidFill>
                  <a:schemeClr val="tx1"/>
                </a:solidFill>
              </a:rPr>
              <a:t>そのためには、記録を残しておくなどの対応をすることも大切です。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68</a:t>
            </a:fld>
            <a:endParaRPr kumimoji="1" lang="ja-JP" altLang="en-US"/>
          </a:p>
        </p:txBody>
      </p:sp>
    </p:spTree>
    <p:extLst>
      <p:ext uri="{BB962C8B-B14F-4D97-AF65-F5344CB8AC3E}">
        <p14:creationId xmlns:p14="http://schemas.microsoft.com/office/powerpoint/2010/main" val="10633018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solidFill>
                  <a:schemeClr val="tx1"/>
                </a:solidFill>
              </a:rPr>
              <a:t>ハラスメントに関する悩み事はまずは自分の所属する機関での相談窓口へ相談することができますが、自分の所属する機関に相談窓口がない、様々な理由で相談するのが不安な場合は、これらの機関に相談することができます。</a:t>
            </a:r>
          </a:p>
          <a:p>
            <a:r>
              <a:rPr kumimoji="1" lang="ja-JP" altLang="en-US" dirty="0">
                <a:solidFill>
                  <a:schemeClr val="tx1"/>
                </a:solidFill>
              </a:rPr>
              <a:t>・各都道府県に設置した労働局やその傘下の労働基準監督署には、総合労働相談コーナーが設置されています。総合労働相談コーナーでは、職場におけるいじめ・嫌がらせや労働条件の引き下げなどのあらゆる分野の労働問題に関する相談を受け付けています。</a:t>
            </a:r>
            <a:endParaRPr kumimoji="1" lang="en-US" altLang="ja-JP" dirty="0">
              <a:solidFill>
                <a:schemeClr val="tx1"/>
              </a:solidFill>
            </a:endParaRPr>
          </a:p>
          <a:p>
            <a:r>
              <a:rPr kumimoji="1" lang="ja-JP" altLang="en-US" dirty="0">
                <a:solidFill>
                  <a:schemeClr val="tx1"/>
                </a:solidFill>
              </a:rPr>
              <a:t>・相談のみでは、トラブルの解決に至らなかった場合、都道府県労働局に、あっせんという制度があります。あっせんとは、弁護士などの労働問題の専門家が、中立で公平な立場から、労働者と使用者の双方の話し合いを促進することにより、トラブルの解決を図る制度です。</a:t>
            </a:r>
          </a:p>
          <a:p>
            <a:r>
              <a:rPr kumimoji="1" lang="ja-JP" altLang="en-US" dirty="0">
                <a:solidFill>
                  <a:schemeClr val="tx1"/>
                </a:solidFill>
              </a:rPr>
              <a:t>・法テラス（日本司法支援センター）では、様々な法的トラブルに対して、トラブルの解決に必要な情報やサービスの提供を受けられます。</a:t>
            </a:r>
          </a:p>
          <a:p>
            <a:r>
              <a:rPr kumimoji="1" lang="ja-JP" altLang="en-US" dirty="0">
                <a:solidFill>
                  <a:schemeClr val="tx1"/>
                </a:solidFill>
              </a:rPr>
              <a:t>・みんなの人権</a:t>
            </a:r>
            <a:r>
              <a:rPr kumimoji="1" lang="en-US" altLang="ja-JP" dirty="0">
                <a:solidFill>
                  <a:schemeClr val="tx1"/>
                </a:solidFill>
              </a:rPr>
              <a:t>110</a:t>
            </a:r>
            <a:r>
              <a:rPr kumimoji="1" lang="ja-JP" altLang="en-US" dirty="0">
                <a:solidFill>
                  <a:schemeClr val="tx1"/>
                </a:solidFill>
              </a:rPr>
              <a:t>番は、最寄りの法務局・地方法務局において差別や虐待、ハラスメントなど、様々な人権問題についての相談を受け付ける相談電話です。法務局・地方法務局およびその支局では、窓口において、面接による相談も受け付けています。また、インターネットによる相談にも対応しています。</a:t>
            </a:r>
          </a:p>
          <a:p>
            <a:r>
              <a:rPr kumimoji="1" lang="ja-JP" altLang="en-US" dirty="0">
                <a:solidFill>
                  <a:schemeClr val="tx1"/>
                </a:solidFill>
              </a:rPr>
              <a:t>・また、厚生労働省の委託事業として、職場のハラスメントで困っている労働者等から電話・メールで相談を受ける「ハラスメント悩み相談室」が開設されています。ハラスメント悩み相談室では、専門家が電話・メールから相談を受け付け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69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3697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このような、医師が体と心のゆとりが持てない状態では、患者さんに不安を与えかねません。</a:t>
            </a:r>
            <a:endParaRPr kumimoji="1" lang="en-US" altLang="ja-JP" dirty="0"/>
          </a:p>
          <a:p>
            <a:r>
              <a:rPr kumimoji="1" lang="ja-JP" altLang="en-US" dirty="0"/>
              <a:t>さらには、睡眠時間が短く、疲労がたまった状態では、判断力が</a:t>
            </a:r>
            <a:r>
              <a:rPr kumimoji="1" lang="ja-JP" altLang="en-US"/>
              <a:t>鈍り、医療事故に</a:t>
            </a:r>
            <a:r>
              <a:rPr kumimoji="1" lang="ja-JP" altLang="en-US" dirty="0"/>
              <a:t>つながる可能性もあります。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a:t>
            </a:fld>
            <a:endParaRPr kumimoji="1" lang="ja-JP" altLang="en-US"/>
          </a:p>
        </p:txBody>
      </p:sp>
    </p:spTree>
    <p:extLst>
      <p:ext uri="{BB962C8B-B14F-4D97-AF65-F5344CB8AC3E}">
        <p14:creationId xmlns:p14="http://schemas.microsoft.com/office/powerpoint/2010/main" val="3807884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労働者である医師には、年次有給休暇を取得する権利が与えられています。</a:t>
            </a:r>
          </a:p>
          <a:p>
            <a:r>
              <a:rPr kumimoji="1" lang="ja-JP" altLang="en-US" dirty="0"/>
              <a:t>勤務開始から６ヶ月継続して勤務し、全労働日の８割以上出勤すると</a:t>
            </a:r>
            <a:r>
              <a:rPr kumimoji="1" lang="en-US" altLang="ja-JP" dirty="0"/>
              <a:t>10</a:t>
            </a:r>
            <a:r>
              <a:rPr kumimoji="1" lang="ja-JP" altLang="en-US" dirty="0"/>
              <a:t>労働日分の有給休暇が付与されます。また、勤続年数に応じ、有給休暇の付与日数は変動します。</a:t>
            </a:r>
          </a:p>
          <a:p>
            <a:r>
              <a:rPr kumimoji="1" lang="ja-JP" altLang="en-US" dirty="0"/>
              <a:t>また、医療機関側は年</a:t>
            </a:r>
            <a:r>
              <a:rPr kumimoji="1" lang="en-US" altLang="ja-JP" dirty="0"/>
              <a:t>10</a:t>
            </a:r>
            <a:r>
              <a:rPr kumimoji="1" lang="ja-JP" altLang="en-US" dirty="0"/>
              <a:t>日以上の年次有給休暇が付与される労働者に対して、年次有給休暇の日数のうち年</a:t>
            </a:r>
            <a:r>
              <a:rPr kumimoji="1" lang="en-US" altLang="ja-JP" dirty="0"/>
              <a:t>5</a:t>
            </a:r>
            <a:r>
              <a:rPr kumimoji="1" lang="ja-JP" altLang="en-US" dirty="0"/>
              <a:t>日については、使用者が時季を指定して取得させることが義務付けられています。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70</a:t>
            </a:fld>
            <a:endParaRPr kumimoji="1" lang="ja-JP" altLang="en-US"/>
          </a:p>
        </p:txBody>
      </p:sp>
    </p:spTree>
    <p:extLst>
      <p:ext uri="{BB962C8B-B14F-4D97-AF65-F5344CB8AC3E}">
        <p14:creationId xmlns:p14="http://schemas.microsoft.com/office/powerpoint/2010/main" val="5262185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さらに、有給休暇とは別に家庭の状況やライフステージに応じて取得できる休暇があります。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71</a:t>
            </a:fld>
            <a:endParaRPr kumimoji="1" lang="ja-JP" altLang="en-US"/>
          </a:p>
        </p:txBody>
      </p:sp>
    </p:spTree>
    <p:extLst>
      <p:ext uri="{BB962C8B-B14F-4D97-AF65-F5344CB8AC3E}">
        <p14:creationId xmlns:p14="http://schemas.microsoft.com/office/powerpoint/2010/main" val="327307005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産前産後休業は出産前</a:t>
            </a:r>
            <a:r>
              <a:rPr kumimoji="1" lang="en-US" altLang="ja-JP" dirty="0"/>
              <a:t>6</a:t>
            </a:r>
            <a:r>
              <a:rPr kumimoji="1" lang="ja-JP" altLang="en-US" dirty="0"/>
              <a:t>週間、出産後８週間の休業を保障する制度です。パート・アルバイト等を含め、すべての女性が産前産後休業の対象です。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72</a:t>
            </a:fld>
            <a:endParaRPr kumimoji="1" lang="ja-JP" altLang="en-US"/>
          </a:p>
        </p:txBody>
      </p:sp>
    </p:spTree>
    <p:extLst>
      <p:ext uri="{BB962C8B-B14F-4D97-AF65-F5344CB8AC3E}">
        <p14:creationId xmlns:p14="http://schemas.microsoft.com/office/powerpoint/2010/main" val="82886890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産後パパ育休は、通常の育児休業とは別に取得できる育児休業です。産後パパ育休は、お子さんが生まれてから</a:t>
            </a:r>
            <a:r>
              <a:rPr kumimoji="1" lang="en-US" altLang="ja-JP" dirty="0"/>
              <a:t>8</a:t>
            </a:r>
            <a:r>
              <a:rPr kumimoji="1" lang="ja-JP" altLang="en-US" dirty="0"/>
              <a:t>週間以内に、最大</a:t>
            </a:r>
            <a:r>
              <a:rPr kumimoji="1" lang="en-US" altLang="ja-JP" dirty="0"/>
              <a:t>4</a:t>
            </a:r>
            <a:r>
              <a:rPr kumimoji="1" lang="ja-JP" altLang="en-US" dirty="0"/>
              <a:t>週間まで取得することが出来ます。</a:t>
            </a:r>
            <a:endParaRPr kumimoji="1" lang="en-US" altLang="ja-JP" dirty="0"/>
          </a:p>
          <a:p>
            <a:r>
              <a:rPr kumimoji="1" lang="ja-JP" altLang="en-US" dirty="0"/>
              <a:t>また、予め職場に申し出ることで、</a:t>
            </a:r>
            <a:r>
              <a:rPr kumimoji="1" lang="en-US" altLang="ja-JP" dirty="0"/>
              <a:t>2</a:t>
            </a:r>
            <a:r>
              <a:rPr kumimoji="1" lang="ja-JP" altLang="en-US" dirty="0"/>
              <a:t>回に分割して取得することもできます。なお、産後パパ育休の期間であっても、労使の間に合意があれば、一定の上限の範囲で休業中に就業することもできます。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73</a:t>
            </a:fld>
            <a:endParaRPr kumimoji="1" lang="ja-JP" altLang="en-US"/>
          </a:p>
        </p:txBody>
      </p:sp>
    </p:spTree>
    <p:extLst>
      <p:ext uri="{BB962C8B-B14F-4D97-AF65-F5344CB8AC3E}">
        <p14:creationId xmlns:p14="http://schemas.microsoft.com/office/powerpoint/2010/main" val="183327951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育児休業は、女性は産後休業終了後から、男性は出産予定日から、お子さんが</a:t>
            </a:r>
            <a:r>
              <a:rPr kumimoji="1" lang="en-US" altLang="ja-JP" dirty="0"/>
              <a:t>1</a:t>
            </a:r>
            <a:r>
              <a:rPr kumimoji="1" lang="ja-JP" altLang="en-US" dirty="0"/>
              <a:t>歳になるまでの間、取得することができます。</a:t>
            </a:r>
          </a:p>
          <a:p>
            <a:r>
              <a:rPr kumimoji="1" lang="ja-JP" altLang="en-US" dirty="0"/>
              <a:t>両親共に育児休業を取得する場合であれば、お子さんが</a:t>
            </a:r>
            <a:r>
              <a:rPr kumimoji="1" lang="en-US" altLang="ja-JP" dirty="0"/>
              <a:t>1</a:t>
            </a:r>
            <a:r>
              <a:rPr kumimoji="1" lang="ja-JP" altLang="en-US" dirty="0"/>
              <a:t>歳</a:t>
            </a:r>
            <a:r>
              <a:rPr kumimoji="1" lang="en-US" altLang="ja-JP" dirty="0"/>
              <a:t>2</a:t>
            </a:r>
            <a:r>
              <a:rPr kumimoji="1" lang="ja-JP" altLang="en-US" dirty="0"/>
              <a:t>か月になるまでの間</a:t>
            </a:r>
            <a:r>
              <a:rPr kumimoji="1" lang="ja-JP" altLang="en-US" b="0" u="none" dirty="0"/>
              <a:t>で</a:t>
            </a:r>
            <a:r>
              <a:rPr kumimoji="1" lang="en-US" altLang="ja-JP" b="0" u="none" dirty="0"/>
              <a:t>1</a:t>
            </a:r>
            <a:r>
              <a:rPr kumimoji="1" lang="ja-JP" altLang="en-US" b="0" u="none" dirty="0"/>
              <a:t>年間、取得することができるようになります。</a:t>
            </a:r>
            <a:endParaRPr kumimoji="1" lang="en-US" altLang="ja-JP" b="0" u="none" dirty="0"/>
          </a:p>
          <a:p>
            <a:r>
              <a:rPr kumimoji="1" lang="ja-JP" altLang="en-US" b="0" u="none" dirty="0"/>
              <a:t>また、保育所等に入れないなどの事情があれば、</a:t>
            </a:r>
            <a:r>
              <a:rPr kumimoji="1" lang="en-US" altLang="ja-JP" b="0" u="none" dirty="0"/>
              <a:t>1</a:t>
            </a:r>
            <a:r>
              <a:rPr kumimoji="1" lang="ja-JP" altLang="en-US" b="0" u="none" dirty="0"/>
              <a:t>歳</a:t>
            </a:r>
            <a:r>
              <a:rPr kumimoji="1" lang="en-US" altLang="ja-JP" b="0" u="none" dirty="0"/>
              <a:t>6</a:t>
            </a:r>
            <a:r>
              <a:rPr kumimoji="1" lang="ja-JP" altLang="en-US" b="0" u="none" dirty="0"/>
              <a:t>ヶ月までになるまでの間（それでも保育所に入所できない場合には２歳になるまでの間）、育児休業を取得することができます。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582461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小学校に入る前のお子さんがいらっしゃる方の場合、職場に申し出ることにより、１つの年度中に最大５日まで、</a:t>
            </a:r>
            <a:r>
              <a:rPr kumimoji="1" lang="ja-JP" altLang="en-US" b="0" u="none" dirty="0"/>
              <a:t>病気、けがをしたお子さんの看護又はお子さんに予防接種や健康診断を受けさせるための休暇を時間単位で取得が可能です。</a:t>
            </a:r>
            <a:endParaRPr kumimoji="1" lang="en-US" altLang="ja-JP" b="0" u="none" dirty="0"/>
          </a:p>
          <a:p>
            <a:r>
              <a:rPr kumimoji="1" lang="ja-JP" altLang="en-US" b="0" u="none" dirty="0"/>
              <a:t>また、この対象になる小学校入学前のお子さんが２人以上いらっしゃる場合は、取得可能な上限が</a:t>
            </a:r>
            <a:r>
              <a:rPr kumimoji="1" lang="en-US" altLang="ja-JP" b="0" u="none" dirty="0"/>
              <a:t>10</a:t>
            </a:r>
            <a:r>
              <a:rPr kumimoji="1" lang="ja-JP" altLang="en-US" b="0" u="none" dirty="0"/>
              <a:t>日になります。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9377135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介護休暇は、介護が必要な状態の家族がいらっしゃる場合に、そのご家族の介護や世話をするための休暇です。</a:t>
            </a:r>
          </a:p>
          <a:p>
            <a:r>
              <a:rPr kumimoji="1" lang="ja-JP" altLang="en-US" dirty="0"/>
              <a:t>対象となるご家族が</a:t>
            </a:r>
            <a:r>
              <a:rPr kumimoji="1" lang="en-US" altLang="ja-JP" dirty="0"/>
              <a:t>1</a:t>
            </a:r>
            <a:r>
              <a:rPr kumimoji="1" lang="ja-JP" altLang="en-US" dirty="0"/>
              <a:t>人の場合は年５日を限度に取得が可能であり、</a:t>
            </a:r>
            <a:r>
              <a:rPr kumimoji="1" lang="en-US" altLang="ja-JP" dirty="0"/>
              <a:t>2</a:t>
            </a:r>
            <a:r>
              <a:rPr kumimoji="1" lang="ja-JP" altLang="en-US" dirty="0"/>
              <a:t>人以上の場合は年</a:t>
            </a:r>
            <a:r>
              <a:rPr kumimoji="1" lang="en-US" altLang="ja-JP" dirty="0"/>
              <a:t>10</a:t>
            </a:r>
            <a:r>
              <a:rPr kumimoji="1" lang="ja-JP" altLang="en-US" dirty="0"/>
              <a:t>日まで取得することが可能です。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76</a:t>
            </a:fld>
            <a:endParaRPr kumimoji="1" lang="ja-JP" altLang="en-US"/>
          </a:p>
        </p:txBody>
      </p:sp>
    </p:spTree>
    <p:extLst>
      <p:ext uri="{BB962C8B-B14F-4D97-AF65-F5344CB8AC3E}">
        <p14:creationId xmlns:p14="http://schemas.microsoft.com/office/powerpoint/2010/main" val="260331789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u="none" dirty="0"/>
              <a:t>介護休業とは、介護が必要な状態の家族がいらっしゃる場合に、</a:t>
            </a:r>
            <a:r>
              <a:rPr lang="ja-JP" altLang="en-US" dirty="0"/>
              <a:t>その方</a:t>
            </a:r>
            <a:r>
              <a:rPr lang="ja-JP" altLang="ja-JP" dirty="0"/>
              <a:t>を支える体制を構築するために、一定期間利用することを想定し</a:t>
            </a:r>
            <a:r>
              <a:rPr lang="ja-JP" altLang="en-US" dirty="0"/>
              <a:t>た</a:t>
            </a:r>
            <a:r>
              <a:rPr kumimoji="1" lang="ja-JP" altLang="en-US" b="0" u="none" dirty="0"/>
              <a:t>休業です。</a:t>
            </a:r>
          </a:p>
          <a:p>
            <a:r>
              <a:rPr kumimoji="1" lang="ja-JP" altLang="en-US" dirty="0"/>
              <a:t>対象となるご家族</a:t>
            </a:r>
            <a:r>
              <a:rPr kumimoji="1" lang="en-US" altLang="ja-JP" dirty="0"/>
              <a:t>1</a:t>
            </a:r>
            <a:r>
              <a:rPr kumimoji="1" lang="ja-JP" altLang="en-US" dirty="0"/>
              <a:t>人につき</a:t>
            </a:r>
            <a:r>
              <a:rPr kumimoji="1" lang="en-US" altLang="ja-JP" dirty="0"/>
              <a:t>3</a:t>
            </a:r>
            <a:r>
              <a:rPr kumimoji="1" lang="ja-JP" altLang="en-US" dirty="0"/>
              <a:t>回まで、通算</a:t>
            </a:r>
            <a:r>
              <a:rPr kumimoji="1" lang="en-US" altLang="ja-JP" dirty="0"/>
              <a:t>93</a:t>
            </a:r>
            <a:r>
              <a:rPr kumimoji="1" lang="ja-JP" altLang="en-US" dirty="0"/>
              <a:t>日まで休業できます。</a:t>
            </a:r>
          </a:p>
        </p:txBody>
      </p:sp>
      <p:sp>
        <p:nvSpPr>
          <p:cNvPr id="4" name="スライド番号プレースホルダー 3"/>
          <p:cNvSpPr>
            <a:spLocks noGrp="1"/>
          </p:cNvSpPr>
          <p:nvPr>
            <p:ph type="sldNum" sz="quarter" idx="10"/>
          </p:nvPr>
        </p:nvSpPr>
        <p:spPr/>
        <p:txBody>
          <a:bodyPr/>
          <a:lstStyle/>
          <a:p>
            <a:pPr defTabSz="946678">
              <a:defRPr/>
            </a:pPr>
            <a:fld id="{796792A5-21A2-47AD-AB52-EFDCB2AB30E8}" type="slidenum">
              <a:rPr lang="ja-JP" altLang="en-US">
                <a:solidFill>
                  <a:prstClr val="black"/>
                </a:solidFill>
                <a:latin typeface="游ゴシック" panose="020F0502020204030204"/>
                <a:ea typeface="游ゴシック" panose="020B0400000000000000" pitchFamily="50" charset="-128"/>
              </a:rPr>
              <a:pPr defTabSz="946678">
                <a:defRPr/>
              </a:pPr>
              <a:t>77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15855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さらには、今後、日本の医療を取り巻く状況はますます大きく変化していきます。</a:t>
            </a:r>
          </a:p>
          <a:p>
            <a:r>
              <a:rPr kumimoji="1" lang="ja-JP" altLang="en-US" dirty="0"/>
              <a:t>例えば、高齢化が進む中で、それぞれの地域における高齢者は増加し、医療需要が高まっています。</a:t>
            </a:r>
            <a:endParaRPr kumimoji="1" lang="en-US" altLang="ja-JP" dirty="0"/>
          </a:p>
          <a:p>
            <a:r>
              <a:rPr kumimoji="1" lang="ja-JP" altLang="en-US" dirty="0"/>
              <a:t>また、高血圧や糖尿病などの生活習慣病や、がんなどの集学的治療の割合が高まるなど、医療ニーズも変化してきています。</a:t>
            </a:r>
          </a:p>
          <a:p>
            <a:r>
              <a:rPr kumimoji="1" lang="ja-JP" altLang="en-US" dirty="0"/>
              <a:t>特に高齢者においては、こうした複数の疾患を持つ患者さんが多く存在し、患者さんの生活や健康状態に合わせた総合的な医療提供が求められます。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8</a:t>
            </a:fld>
            <a:endParaRPr kumimoji="1" lang="ja-JP" altLang="en-US"/>
          </a:p>
        </p:txBody>
      </p:sp>
    </p:spTree>
    <p:extLst>
      <p:ext uri="{BB962C8B-B14F-4D97-AF65-F5344CB8AC3E}">
        <p14:creationId xmlns:p14="http://schemas.microsoft.com/office/powerpoint/2010/main" val="1553730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その一方で、少子化により人口減少社会を迎える中、医療界においてもマンパワーの確保が困難となりつつあります。</a:t>
            </a:r>
          </a:p>
          <a:p>
            <a:r>
              <a:rPr kumimoji="1" lang="ja-JP" altLang="ja-JP" sz="1200" kern="1200" dirty="0">
                <a:solidFill>
                  <a:schemeClr val="tx1"/>
                </a:solidFill>
                <a:effectLst/>
                <a:latin typeface="+mn-lt"/>
                <a:ea typeface="+mn-ea"/>
                <a:cs typeface="+mn-cs"/>
              </a:rPr>
              <a:t>少子高齢化の進み具合は地域により異なりますが、地域によっては、医療人材の確保や、医師の偏在が</a:t>
            </a:r>
            <a:r>
              <a:rPr kumimoji="1" lang="ja-JP" altLang="en-US" sz="1200" kern="1200" dirty="0">
                <a:solidFill>
                  <a:schemeClr val="tx1"/>
                </a:solidFill>
                <a:effectLst/>
                <a:latin typeface="+mn-lt"/>
                <a:ea typeface="+mn-ea"/>
                <a:cs typeface="+mn-cs"/>
              </a:rPr>
              <a:t>これまで以上に</a:t>
            </a:r>
            <a:r>
              <a:rPr kumimoji="1" lang="ja-JP" altLang="ja-JP" sz="1200" kern="1200" dirty="0">
                <a:solidFill>
                  <a:schemeClr val="tx1"/>
                </a:solidFill>
                <a:effectLst/>
                <a:latin typeface="+mn-lt"/>
                <a:ea typeface="+mn-ea"/>
                <a:cs typeface="+mn-cs"/>
              </a:rPr>
              <a:t>課題となってい</a:t>
            </a:r>
            <a:r>
              <a:rPr kumimoji="1" lang="ja-JP" altLang="en-US" sz="1200" kern="1200" dirty="0">
                <a:solidFill>
                  <a:schemeClr val="tx1"/>
                </a:solidFill>
                <a:effectLst/>
                <a:latin typeface="+mn-lt"/>
                <a:ea typeface="+mn-ea"/>
                <a:cs typeface="+mn-cs"/>
              </a:rPr>
              <a:t>き</a:t>
            </a:r>
            <a:r>
              <a:rPr kumimoji="1" lang="ja-JP" altLang="ja-JP" sz="1200" kern="1200" dirty="0">
                <a:solidFill>
                  <a:schemeClr val="tx1"/>
                </a:solidFill>
                <a:effectLst/>
                <a:latin typeface="+mn-lt"/>
                <a:ea typeface="+mn-ea"/>
                <a:cs typeface="+mn-cs"/>
              </a:rPr>
              <a:t>ます。</a:t>
            </a:r>
          </a:p>
        </p:txBody>
      </p:sp>
      <p:sp>
        <p:nvSpPr>
          <p:cNvPr id="4" name="スライド番号プレースホルダー 3"/>
          <p:cNvSpPr>
            <a:spLocks noGrp="1"/>
          </p:cNvSpPr>
          <p:nvPr>
            <p:ph type="sldNum" sz="quarter" idx="10"/>
          </p:nvPr>
        </p:nvSpPr>
        <p:spPr/>
        <p:txBody>
          <a:bodyPr/>
          <a:lstStyle/>
          <a:p>
            <a:fld id="{796792A5-21A2-47AD-AB52-EFDCB2AB30E8}" type="slidenum">
              <a:rPr kumimoji="1" lang="ja-JP" altLang="en-US" smtClean="0"/>
              <a:t>9</a:t>
            </a:fld>
            <a:endParaRPr kumimoji="1" lang="ja-JP" altLang="en-US"/>
          </a:p>
        </p:txBody>
      </p:sp>
    </p:spTree>
    <p:extLst>
      <p:ext uri="{BB962C8B-B14F-4D97-AF65-F5344CB8AC3E}">
        <p14:creationId xmlns:p14="http://schemas.microsoft.com/office/powerpoint/2010/main" val="705978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2023/1/11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2023/1/11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2023/1/11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2023/1/11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2023/1/11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72D545-8467-428C-B4B7-668AFE11EB3F}" type="datetimeFigureOut">
              <a:rPr kumimoji="1" lang="ja-JP" altLang="en-US" smtClean="0"/>
              <a:t>2023/1/11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9.pn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62.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64.png"/><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69.png"/></Relationships>
</file>

<file path=ppt/slides/_rels/slide36.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3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3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59.png"/><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79.png"/><Relationship Id="rId4" Type="http://schemas.openxmlformats.org/officeDocument/2006/relationships/image" Target="../media/image78.pn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image" Target="../media/image80.png"/><Relationship Id="rId7" Type="http://schemas.openxmlformats.org/officeDocument/2006/relationships/image" Target="../media/image83.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48.png"/><Relationship Id="rId4" Type="http://schemas.openxmlformats.org/officeDocument/2006/relationships/image" Target="../media/image81.png"/></Relationships>
</file>

<file path=ppt/slides/_rels/slide4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0.png"/><Relationship Id="rId7"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85.png"/><Relationship Id="rId5" Type="http://schemas.openxmlformats.org/officeDocument/2006/relationships/image" Target="../media/image48.png"/><Relationship Id="rId4" Type="http://schemas.openxmlformats.org/officeDocument/2006/relationships/image" Target="../media/image81.png"/><Relationship Id="rId9" Type="http://schemas.openxmlformats.org/officeDocument/2006/relationships/image" Target="../media/image87.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88.png"/></Relationships>
</file>

<file path=ppt/slides/_rels/slide49.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6.png"/><Relationship Id="rId3" Type="http://schemas.openxmlformats.org/officeDocument/2006/relationships/image" Target="../media/image89.png"/><Relationship Id="rId7" Type="http://schemas.openxmlformats.org/officeDocument/2006/relationships/image" Target="../media/image92.png"/><Relationship Id="rId12" Type="http://schemas.openxmlformats.org/officeDocument/2006/relationships/image" Target="../media/image83.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84.png"/><Relationship Id="rId11" Type="http://schemas.openxmlformats.org/officeDocument/2006/relationships/image" Target="../media/image48.pn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image" Target="../media/image90.png"/><Relationship Id="rId9" Type="http://schemas.openxmlformats.org/officeDocument/2006/relationships/image" Target="../media/image94.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98.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42.png"/><Relationship Id="rId4" Type="http://schemas.openxmlformats.org/officeDocument/2006/relationships/image" Target="../media/image61.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101.png"/><Relationship Id="rId4" Type="http://schemas.openxmlformats.org/officeDocument/2006/relationships/image" Target="../media/image42.png"/></Relationships>
</file>

<file path=ppt/slides/_rels/slide5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3.png"/><Relationship Id="rId7" Type="http://schemas.openxmlformats.org/officeDocument/2006/relationships/image" Target="../media/image107.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06.png"/><Relationship Id="rId5" Type="http://schemas.openxmlformats.org/officeDocument/2006/relationships/image" Target="../media/image105.png"/><Relationship Id="rId4" Type="http://schemas.openxmlformats.org/officeDocument/2006/relationships/image" Target="../media/image104.png"/></Relationships>
</file>

<file path=ppt/slides/_rels/slide58.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5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107.png"/><Relationship Id="rId4" Type="http://schemas.openxmlformats.org/officeDocument/2006/relationships/image" Target="../media/image106.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8" Type="http://schemas.openxmlformats.org/officeDocument/2006/relationships/image" Target="../media/image117.png"/><Relationship Id="rId3" Type="http://schemas.openxmlformats.org/officeDocument/2006/relationships/image" Target="../media/image112.png"/><Relationship Id="rId7" Type="http://schemas.openxmlformats.org/officeDocument/2006/relationships/image" Target="../media/image116.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 Id="rId9" Type="http://schemas.openxmlformats.org/officeDocument/2006/relationships/image" Target="../media/image118.png"/></Relationships>
</file>

<file path=ppt/slides/_rels/slide64.xml.rels><?xml version="1.0" encoding="UTF-8" standalone="yes"?>
<Relationships xmlns="http://schemas.openxmlformats.org/package/2006/relationships"><Relationship Id="rId8" Type="http://schemas.openxmlformats.org/officeDocument/2006/relationships/image" Target="../media/image124.png"/><Relationship Id="rId3" Type="http://schemas.openxmlformats.org/officeDocument/2006/relationships/image" Target="../media/image119.png"/><Relationship Id="rId7" Type="http://schemas.openxmlformats.org/officeDocument/2006/relationships/image" Target="../media/image123.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122.png"/><Relationship Id="rId5" Type="http://schemas.openxmlformats.org/officeDocument/2006/relationships/image" Target="../media/image121.png"/><Relationship Id="rId4" Type="http://schemas.openxmlformats.org/officeDocument/2006/relationships/image" Target="../media/image120.png"/><Relationship Id="rId9" Type="http://schemas.openxmlformats.org/officeDocument/2006/relationships/image" Target="../media/image125.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www.no-harassment.mhlw.go.jp/law-measure"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27.png"/></Relationships>
</file>

<file path=ppt/slides/_rels/slide68.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130.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0.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70.xml"/><Relationship Id="rId1" Type="http://schemas.openxmlformats.org/officeDocument/2006/relationships/slideLayout" Target="../slideLayouts/slideLayout1.xml"/><Relationship Id="rId4" Type="http://schemas.openxmlformats.org/officeDocument/2006/relationships/image" Target="../media/image132.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134.png"/></Relationships>
</file>

<file path=ppt/slides/_rels/slide73.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7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image" Target="../media/image139.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正方形/長方形 66">
            <a:extLst>
              <a:ext uri="{FF2B5EF4-FFF2-40B4-BE49-F238E27FC236}">
                <a16:creationId xmlns:a16="http://schemas.microsoft.com/office/drawing/2014/main" id="{C66A2504-46C2-B1A2-1D8E-845F425EFD85}"/>
              </a:ext>
            </a:extLst>
          </p:cNvPr>
          <p:cNvSpPr/>
          <p:nvPr/>
        </p:nvSpPr>
        <p:spPr>
          <a:xfrm>
            <a:off x="225538" y="2204864"/>
            <a:ext cx="7393367" cy="15984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フレーム 65">
            <a:extLst>
              <a:ext uri="{FF2B5EF4-FFF2-40B4-BE49-F238E27FC236}">
                <a16:creationId xmlns:a16="http://schemas.microsoft.com/office/drawing/2014/main" id="{1613E691-ACD3-D4F5-5AC8-2B7B0830CF6C}"/>
              </a:ext>
            </a:extLst>
          </p:cNvPr>
          <p:cNvSpPr/>
          <p:nvPr/>
        </p:nvSpPr>
        <p:spPr>
          <a:xfrm>
            <a:off x="187291" y="182970"/>
            <a:ext cx="8769418" cy="6538078"/>
          </a:xfrm>
          <a:prstGeom prst="frame">
            <a:avLst>
              <a:gd name="adj1" fmla="val 604"/>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81572" y="5617672"/>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541510" y="2403949"/>
            <a:ext cx="6984776" cy="1200329"/>
          </a:xfrm>
          <a:prstGeom prst="rect">
            <a:avLst/>
          </a:prstGeom>
          <a:noFill/>
        </p:spPr>
        <p:txBody>
          <a:bodyPr wrap="square">
            <a:spAutoFit/>
          </a:bodyPr>
          <a:lstStyle/>
          <a:p>
            <a:pPr marL="152400" indent="-152400"/>
            <a:r>
              <a:rPr lang="ja-JP" altLang="en-US"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4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83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楕円 57">
            <a:extLst>
              <a:ext uri="{FF2B5EF4-FFF2-40B4-BE49-F238E27FC236}">
                <a16:creationId xmlns:a16="http://schemas.microsoft.com/office/drawing/2014/main" id="{DF223F74-1D8D-B74E-2831-3B43D980D989}"/>
              </a:ext>
            </a:extLst>
          </p:cNvPr>
          <p:cNvSpPr/>
          <p:nvPr/>
        </p:nvSpPr>
        <p:spPr>
          <a:xfrm>
            <a:off x="2011779" y="952962"/>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2771800" y="5221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楕円 59">
            <a:extLst>
              <a:ext uri="{FF2B5EF4-FFF2-40B4-BE49-F238E27FC236}">
                <a16:creationId xmlns:a16="http://schemas.microsoft.com/office/drawing/2014/main" id="{212C8B17-14CB-5195-6868-8A8D509B4C86}"/>
              </a:ext>
            </a:extLst>
          </p:cNvPr>
          <p:cNvSpPr/>
          <p:nvPr/>
        </p:nvSpPr>
        <p:spPr>
          <a:xfrm>
            <a:off x="7860911" y="1411451"/>
            <a:ext cx="455505" cy="458489"/>
          </a:xfrm>
          <a:prstGeom prst="ellipse">
            <a:avLst/>
          </a:prstGeom>
          <a:solidFill>
            <a:srgbClr val="E4ED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5911760" y="5002611"/>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5716832" y="5295542"/>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a:extLst>
              <a:ext uri="{FF2B5EF4-FFF2-40B4-BE49-F238E27FC236}">
                <a16:creationId xmlns:a16="http://schemas.microsoft.com/office/drawing/2014/main" id="{F20D1E9E-63D4-F4A8-0F01-43201F9E85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593" y="4991968"/>
            <a:ext cx="4283109" cy="1733862"/>
          </a:xfrm>
          <a:prstGeom prst="rect">
            <a:avLst/>
          </a:prstGeom>
        </p:spPr>
      </p:pic>
    </p:spTree>
    <p:extLst>
      <p:ext uri="{BB962C8B-B14F-4D97-AF65-F5344CB8AC3E}">
        <p14:creationId xmlns:p14="http://schemas.microsoft.com/office/powerpoint/2010/main" val="36391530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9DE81BD7-2B43-88BB-7E18-31E5CD3504A6}"/>
              </a:ext>
            </a:extLst>
          </p:cNvPr>
          <p:cNvSpPr txBox="1"/>
          <p:nvPr/>
        </p:nvSpPr>
        <p:spPr>
          <a:xfrm>
            <a:off x="493958" y="548680"/>
            <a:ext cx="8107796" cy="892552"/>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これからも、</a:t>
            </a: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医師個人の業務が増える</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かもしれません。</a:t>
            </a:r>
            <a:endParaRPr lang="en-US" altLang="ja-JP"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302E02F2-CE77-D208-B9E1-18D0858F624A}"/>
              </a:ext>
            </a:extLst>
          </p:cNvPr>
          <p:cNvSpPr txBox="1"/>
          <p:nvPr/>
        </p:nvSpPr>
        <p:spPr>
          <a:xfrm>
            <a:off x="452439" y="1700808"/>
            <a:ext cx="3535273"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増加する高齢の患者さんは、</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治療に時間</a:t>
            </a:r>
            <a:r>
              <a:rPr lang="ja-JP" altLang="en-US" sz="16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人手</a:t>
            </a:r>
            <a:r>
              <a:rPr lang="ja-JP" altLang="en-US" sz="16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が</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必要</a:t>
            </a:r>
            <a:endParaRPr lang="en-US" altLang="ja-JP"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3BC32D02-2D92-6F33-F771-7890AD6D6B80}"/>
              </a:ext>
            </a:extLst>
          </p:cNvPr>
          <p:cNvSpPr txBox="1"/>
          <p:nvPr/>
        </p:nvSpPr>
        <p:spPr>
          <a:xfrm>
            <a:off x="5004048" y="1700808"/>
            <a:ext cx="3744416"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医療が高度化するほど</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修練に年月がかかる</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4" name="図 3" descr="テーブル が含まれている画像&#10;&#10;自動的に生成された説明">
            <a:extLst>
              <a:ext uri="{FF2B5EF4-FFF2-40B4-BE49-F238E27FC236}">
                <a16:creationId xmlns:a16="http://schemas.microsoft.com/office/drawing/2014/main" id="{7AF20658-1DD6-BAE8-19CB-FC39FFFAA5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4324" y="3068960"/>
            <a:ext cx="4268156" cy="2781786"/>
          </a:xfrm>
          <a:prstGeom prst="rect">
            <a:avLst/>
          </a:prstGeom>
        </p:spPr>
      </p:pic>
      <p:grpSp>
        <p:nvGrpSpPr>
          <p:cNvPr id="25" name="グループ化 24">
            <a:extLst>
              <a:ext uri="{FF2B5EF4-FFF2-40B4-BE49-F238E27FC236}">
                <a16:creationId xmlns:a16="http://schemas.microsoft.com/office/drawing/2014/main" id="{257065CB-38C0-77AB-32AE-753687742F70}"/>
              </a:ext>
            </a:extLst>
          </p:cNvPr>
          <p:cNvGrpSpPr/>
          <p:nvPr/>
        </p:nvGrpSpPr>
        <p:grpSpPr>
          <a:xfrm>
            <a:off x="251520" y="2859316"/>
            <a:ext cx="4247935" cy="2979620"/>
            <a:chOff x="251520" y="2859316"/>
            <a:chExt cx="4247935" cy="2979620"/>
          </a:xfrm>
        </p:grpSpPr>
        <p:pic>
          <p:nvPicPr>
            <p:cNvPr id="19" name="図 18" descr="ウィンドウ が含まれている画像&#10;&#10;自動的に生成された説明">
              <a:extLst>
                <a:ext uri="{FF2B5EF4-FFF2-40B4-BE49-F238E27FC236}">
                  <a16:creationId xmlns:a16="http://schemas.microsoft.com/office/drawing/2014/main" id="{DE5249F4-09B0-CDB3-7B79-9A51C6461E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3068380"/>
              <a:ext cx="4099673" cy="2770556"/>
            </a:xfrm>
            <a:prstGeom prst="rect">
              <a:avLst/>
            </a:prstGeom>
          </p:spPr>
        </p:pic>
        <p:sp>
          <p:nvSpPr>
            <p:cNvPr id="20" name="楕円 19">
              <a:extLst>
                <a:ext uri="{FF2B5EF4-FFF2-40B4-BE49-F238E27FC236}">
                  <a16:creationId xmlns:a16="http://schemas.microsoft.com/office/drawing/2014/main" id="{7826E533-F17E-08F1-DFCF-F82213832DCC}"/>
                </a:ext>
              </a:extLst>
            </p:cNvPr>
            <p:cNvSpPr/>
            <p:nvPr/>
          </p:nvSpPr>
          <p:spPr>
            <a:xfrm>
              <a:off x="2483768" y="2859316"/>
              <a:ext cx="2015687" cy="1589961"/>
            </a:xfrm>
            <a:prstGeom prst="ellipse">
              <a:avLst/>
            </a:prstGeom>
            <a:solidFill>
              <a:srgbClr val="D3E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24" name="図 23" descr="時計 が含まれている画像&#10;&#10;自動的に生成された説明">
            <a:extLst>
              <a:ext uri="{FF2B5EF4-FFF2-40B4-BE49-F238E27FC236}">
                <a16:creationId xmlns:a16="http://schemas.microsoft.com/office/drawing/2014/main" id="{B4B11E6F-5306-B9CC-BFA4-99C0E2390A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252" r="20116"/>
          <a:stretch/>
        </p:blipFill>
        <p:spPr>
          <a:xfrm>
            <a:off x="2954342" y="2932199"/>
            <a:ext cx="575683" cy="907165"/>
          </a:xfrm>
          <a:prstGeom prst="rect">
            <a:avLst/>
          </a:prstGeom>
        </p:spPr>
      </p:pic>
      <p:pic>
        <p:nvPicPr>
          <p:cNvPr id="8" name="図 7" descr="時計 が含まれている画像&#10;&#10;自動的に生成された説明">
            <a:extLst>
              <a:ext uri="{FF2B5EF4-FFF2-40B4-BE49-F238E27FC236}">
                <a16:creationId xmlns:a16="http://schemas.microsoft.com/office/drawing/2014/main" id="{C90FF329-96B4-88C3-19B7-1882C5BA7D6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9600"/>
          <a:stretch/>
        </p:blipFill>
        <p:spPr>
          <a:xfrm>
            <a:off x="3412959" y="2961655"/>
            <a:ext cx="636867" cy="916615"/>
          </a:xfrm>
          <a:prstGeom prst="rect">
            <a:avLst/>
          </a:prstGeom>
        </p:spPr>
      </p:pic>
      <p:pic>
        <p:nvPicPr>
          <p:cNvPr id="21" name="図 20" descr="時計 が含まれている画像&#10;&#10;自動的に生成された説明">
            <a:extLst>
              <a:ext uri="{FF2B5EF4-FFF2-40B4-BE49-F238E27FC236}">
                <a16:creationId xmlns:a16="http://schemas.microsoft.com/office/drawing/2014/main" id="{98BFE7A1-8B28-1980-396E-92913C93619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21" r="84607"/>
          <a:stretch/>
        </p:blipFill>
        <p:spPr>
          <a:xfrm>
            <a:off x="3618374" y="3282558"/>
            <a:ext cx="567727" cy="957205"/>
          </a:xfrm>
          <a:prstGeom prst="rect">
            <a:avLst/>
          </a:prstGeom>
        </p:spPr>
      </p:pic>
      <p:pic>
        <p:nvPicPr>
          <p:cNvPr id="22" name="図 21" descr="時計 が含まれている画像&#10;&#10;自動的に生成された説明">
            <a:extLst>
              <a:ext uri="{FF2B5EF4-FFF2-40B4-BE49-F238E27FC236}">
                <a16:creationId xmlns:a16="http://schemas.microsoft.com/office/drawing/2014/main" id="{FB901323-3353-E4F3-1002-F36E8A95C87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5815" r="60393"/>
          <a:stretch/>
        </p:blipFill>
        <p:spPr>
          <a:xfrm>
            <a:off x="2695299" y="3320579"/>
            <a:ext cx="674433" cy="832274"/>
          </a:xfrm>
          <a:prstGeom prst="rect">
            <a:avLst/>
          </a:prstGeom>
        </p:spPr>
      </p:pic>
      <p:pic>
        <p:nvPicPr>
          <p:cNvPr id="23" name="図 22" descr="時計 が含まれている画像&#10;&#10;自動的に生成された説明">
            <a:extLst>
              <a:ext uri="{FF2B5EF4-FFF2-40B4-BE49-F238E27FC236}">
                <a16:creationId xmlns:a16="http://schemas.microsoft.com/office/drawing/2014/main" id="{B09AE00F-890E-585D-6CC7-FFD6798C17C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8844" t="1563" r="38155"/>
          <a:stretch/>
        </p:blipFill>
        <p:spPr>
          <a:xfrm>
            <a:off x="3132424" y="3405476"/>
            <a:ext cx="719496" cy="904073"/>
          </a:xfrm>
          <a:prstGeom prst="rect">
            <a:avLst/>
          </a:prstGeom>
        </p:spPr>
      </p:pic>
      <p:sp>
        <p:nvSpPr>
          <p:cNvPr id="1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2988666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3AAACD2-4CED-8CDD-6E8A-3E57EB529C68}"/>
              </a:ext>
            </a:extLst>
          </p:cNvPr>
          <p:cNvSpPr txBox="1"/>
          <p:nvPr/>
        </p:nvSpPr>
        <p:spPr>
          <a:xfrm>
            <a:off x="177556" y="1137518"/>
            <a:ext cx="8788888" cy="923330"/>
          </a:xfrm>
          <a:prstGeom prst="rect">
            <a:avLst/>
          </a:prstGeom>
          <a:noFill/>
        </p:spPr>
        <p:txBody>
          <a:bodyPr wrap="square">
            <a:spAutoFit/>
          </a:bodyPr>
          <a:lstStyle/>
          <a:p>
            <a:pPr marL="152400" indent="-152400" algn="ct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地域に必要</a:t>
            </a:r>
            <a:r>
              <a:rPr lang="ja-JP" altLang="en-US" sz="2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とされる</a:t>
            </a: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医療を持続的に提供できる社会</a:t>
            </a:r>
            <a:br>
              <a:rPr lang="en-US" altLang="ja-JP"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の実現が必要となってきます。</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E40F3DCB-BA9C-067B-E573-9E5FC530199C}"/>
              </a:ext>
            </a:extLst>
          </p:cNvPr>
          <p:cNvSpPr txBox="1"/>
          <p:nvPr/>
        </p:nvSpPr>
        <p:spPr>
          <a:xfrm>
            <a:off x="395536" y="836713"/>
            <a:ext cx="2520280" cy="553998"/>
          </a:xfrm>
          <a:prstGeom prst="rect">
            <a:avLst/>
          </a:prstGeom>
          <a:noFill/>
        </p:spPr>
        <p:txBody>
          <a:bodyPr wrap="square">
            <a:spAutoFit/>
          </a:bodyPr>
          <a:lstStyle/>
          <a:p>
            <a:pPr marL="152400" indent="-152400"/>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dirty="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30C1D29-B032-75FF-84A0-BDAC4D3E573B}"/>
              </a:ext>
            </a:extLst>
          </p:cNvPr>
          <p:cNvSpPr txBox="1"/>
          <p:nvPr/>
        </p:nvSpPr>
        <p:spPr>
          <a:xfrm>
            <a:off x="3298158" y="836712"/>
            <a:ext cx="2811236" cy="553998"/>
          </a:xfrm>
          <a:prstGeom prst="rect">
            <a:avLst/>
          </a:prstGeom>
          <a:noFill/>
        </p:spPr>
        <p:txBody>
          <a:bodyPr wrap="square">
            <a:spAutoFit/>
          </a:bodyPr>
          <a:lstStyle/>
          <a:p>
            <a:pPr marL="152400" indent="-152400"/>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en-US" altLang="ja-JP"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r>
              <a:rPr lang="ja-JP" altLang="en-US" sz="30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3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7" name="図 16" descr="ポーズ, 選手, 男, 立つ が含まれている画像&#10;&#10;自動的に生成された説明">
            <a:extLst>
              <a:ext uri="{FF2B5EF4-FFF2-40B4-BE49-F238E27FC236}">
                <a16:creationId xmlns:a16="http://schemas.microsoft.com/office/drawing/2014/main" id="{F1F74C15-87FD-B640-6161-356CFB547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494" y="2204864"/>
            <a:ext cx="6203013" cy="4222576"/>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11" name="テキスト ボックス 10">
            <a:extLst>
              <a:ext uri="{FF2B5EF4-FFF2-40B4-BE49-F238E27FC236}">
                <a16:creationId xmlns:a16="http://schemas.microsoft.com/office/drawing/2014/main" id="{05E489D3-72A4-FEA9-D24A-167D8071B24E}"/>
              </a:ext>
            </a:extLst>
          </p:cNvPr>
          <p:cNvSpPr txBox="1"/>
          <p:nvPr/>
        </p:nvSpPr>
        <p:spPr>
          <a:xfrm>
            <a:off x="-252536" y="500245"/>
            <a:ext cx="9649072" cy="461665"/>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今後、こうした医療を取り巻く状況の変化が見込まれる中で、</a:t>
            </a:r>
          </a:p>
        </p:txBody>
      </p:sp>
    </p:spTree>
    <p:extLst>
      <p:ext uri="{BB962C8B-B14F-4D97-AF65-F5344CB8AC3E}">
        <p14:creationId xmlns:p14="http://schemas.microsoft.com/office/powerpoint/2010/main" val="231253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descr="アイコン&#10;&#10;自動的に生成された説明">
            <a:extLst>
              <a:ext uri="{FF2B5EF4-FFF2-40B4-BE49-F238E27FC236}">
                <a16:creationId xmlns:a16="http://schemas.microsoft.com/office/drawing/2014/main" id="{F61D4FE6-B80E-1AF4-D372-93FDA3C30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521" y="1542650"/>
            <a:ext cx="5668303" cy="3552448"/>
          </a:xfrm>
          <a:prstGeom prst="rect">
            <a:avLst/>
          </a:prstGeom>
        </p:spPr>
      </p:pic>
      <p:sp>
        <p:nvSpPr>
          <p:cNvPr id="7" name="テキスト ボックス 6">
            <a:extLst>
              <a:ext uri="{FF2B5EF4-FFF2-40B4-BE49-F238E27FC236}">
                <a16:creationId xmlns:a16="http://schemas.microsoft.com/office/drawing/2014/main" id="{AC5CC67E-3454-B186-9F00-3B48D5B22AA5}"/>
              </a:ext>
            </a:extLst>
          </p:cNvPr>
          <p:cNvSpPr txBox="1"/>
          <p:nvPr/>
        </p:nvSpPr>
        <p:spPr>
          <a:xfrm>
            <a:off x="251520" y="828001"/>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多様な医療従事者が活躍</a:t>
            </a:r>
            <a:r>
              <a:rPr kumimoji="1" lang="ja-JP" altLang="en-US" sz="3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をしつづけるために、</a:t>
            </a:r>
            <a:endParaRPr kumimoji="1" lang="en-US" altLang="ja-JP" sz="3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60ECD34C-2136-3E3F-BFC8-A16A5B40BB43}"/>
              </a:ext>
            </a:extLst>
          </p:cNvPr>
          <p:cNvSpPr txBox="1"/>
          <p:nvPr/>
        </p:nvSpPr>
        <p:spPr>
          <a:xfrm>
            <a:off x="263502" y="5523576"/>
            <a:ext cx="86409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働きやすい環境</a:t>
            </a: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を作っていくことが大切です。</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3" name="図 22" descr="アイコン&#10;&#10;自動的に生成された説明">
            <a:extLst>
              <a:ext uri="{FF2B5EF4-FFF2-40B4-BE49-F238E27FC236}">
                <a16:creationId xmlns:a16="http://schemas.microsoft.com/office/drawing/2014/main" id="{572BCC13-2EE0-CC9A-8B00-06CDF2661E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6981" y="3301161"/>
            <a:ext cx="1273766" cy="1947223"/>
          </a:xfrm>
          <a:prstGeom prst="rect">
            <a:avLst/>
          </a:prstGeom>
        </p:spPr>
      </p:pic>
      <p:pic>
        <p:nvPicPr>
          <p:cNvPr id="25" name="図 24" descr="記号, 光 が含まれている画像&#10;&#10;自動的に生成された説明">
            <a:extLst>
              <a:ext uri="{FF2B5EF4-FFF2-40B4-BE49-F238E27FC236}">
                <a16:creationId xmlns:a16="http://schemas.microsoft.com/office/drawing/2014/main" id="{2FE5E894-4DBE-07EC-C107-ECA1D2A627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30020" y="3362485"/>
            <a:ext cx="1080252" cy="1866715"/>
          </a:xfrm>
          <a:prstGeom prst="rect">
            <a:avLst/>
          </a:prstGeom>
        </p:spPr>
      </p:pic>
      <p:pic>
        <p:nvPicPr>
          <p:cNvPr id="26" name="図 25" descr="時計 が含まれている画像&#10;&#10;自動的に生成された説明">
            <a:extLst>
              <a:ext uri="{FF2B5EF4-FFF2-40B4-BE49-F238E27FC236}">
                <a16:creationId xmlns:a16="http://schemas.microsoft.com/office/drawing/2014/main" id="{2E372798-CE36-226F-493A-D3D3F8284F3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419" r="59664"/>
          <a:stretch/>
        </p:blipFill>
        <p:spPr>
          <a:xfrm>
            <a:off x="412123" y="3316918"/>
            <a:ext cx="1619276" cy="1908054"/>
          </a:xfrm>
          <a:prstGeom prst="rect">
            <a:avLst/>
          </a:prstGeom>
        </p:spPr>
      </p:pic>
      <p:pic>
        <p:nvPicPr>
          <p:cNvPr id="32" name="図 31" descr="記号 が含まれている画像&#10;&#10;自動的に生成された説明">
            <a:extLst>
              <a:ext uri="{FF2B5EF4-FFF2-40B4-BE49-F238E27FC236}">
                <a16:creationId xmlns:a16="http://schemas.microsoft.com/office/drawing/2014/main" id="{760613DA-3821-AAB0-04FA-7ABD7853F7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7466" y="3395462"/>
            <a:ext cx="1059048" cy="1833738"/>
          </a:xfrm>
          <a:prstGeom prst="rect">
            <a:avLst/>
          </a:prstGeom>
        </p:spPr>
      </p:pic>
      <p:pic>
        <p:nvPicPr>
          <p:cNvPr id="5" name="図 4" descr="記号, らくがき, 男 が含まれている画像&#10;&#10;自動的に生成された説明">
            <a:extLst>
              <a:ext uri="{FF2B5EF4-FFF2-40B4-BE49-F238E27FC236}">
                <a16:creationId xmlns:a16="http://schemas.microsoft.com/office/drawing/2014/main" id="{DD54AAB1-9804-F354-B745-105232B3327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0791" y="3361289"/>
            <a:ext cx="1255602" cy="1867911"/>
          </a:xfrm>
          <a:prstGeom prst="rect">
            <a:avLst/>
          </a:prstGeom>
        </p:spPr>
      </p:pic>
      <p:pic>
        <p:nvPicPr>
          <p:cNvPr id="12" name="図 11" descr="スポーツゲーム が含まれている画像&#10;&#10;自動的に生成された説明">
            <a:extLst>
              <a:ext uri="{FF2B5EF4-FFF2-40B4-BE49-F238E27FC236}">
                <a16:creationId xmlns:a16="http://schemas.microsoft.com/office/drawing/2014/main" id="{62A8B908-C21D-FEE3-FD9B-F4EACBE56D0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674023" y="3377276"/>
            <a:ext cx="1178777" cy="1870350"/>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387810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DE3DB962-0E12-A76C-30AD-74432E0938B5}"/>
              </a:ext>
            </a:extLst>
          </p:cNvPr>
          <p:cNvSpPr txBox="1"/>
          <p:nvPr/>
        </p:nvSpPr>
        <p:spPr>
          <a:xfrm>
            <a:off x="4054892" y="5283588"/>
            <a:ext cx="184731" cy="369332"/>
          </a:xfrm>
          <a:prstGeom prst="rect">
            <a:avLst/>
          </a:prstGeom>
          <a:noFill/>
        </p:spPr>
        <p:txBody>
          <a:bodyPr wrap="none" rtlCol="0">
            <a:spAutoFit/>
          </a:bodyPr>
          <a:lstStyle/>
          <a:p>
            <a:endParaRPr kumimoji="1" lang="ja-JP" altLang="en-US"/>
          </a:p>
        </p:txBody>
      </p:sp>
      <p:sp>
        <p:nvSpPr>
          <p:cNvPr id="13" name="テキスト ボックス 12">
            <a:extLst>
              <a:ext uri="{FF2B5EF4-FFF2-40B4-BE49-F238E27FC236}">
                <a16:creationId xmlns:a16="http://schemas.microsoft.com/office/drawing/2014/main" id="{E7D2371D-0DEA-3915-B071-820851EDDE2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dirty="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角丸四角形 8">
            <a:extLst>
              <a:ext uri="{FF2B5EF4-FFF2-40B4-BE49-F238E27FC236}">
                <a16:creationId xmlns:a16="http://schemas.microsoft.com/office/drawing/2014/main" id="{574EC8E0-ED1F-DCEE-E923-07866EF7A457}"/>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0A8CB07F-41CB-4C10-B4A3-E4C524BF22A8}"/>
              </a:ext>
            </a:extLst>
          </p:cNvPr>
          <p:cNvSpPr txBox="1"/>
          <p:nvPr/>
        </p:nvSpPr>
        <p:spPr>
          <a:xfrm>
            <a:off x="641804" y="2993050"/>
            <a:ext cx="3878581" cy="461665"/>
          </a:xfrm>
          <a:prstGeom prst="rect">
            <a:avLst/>
          </a:prstGeom>
          <a:noFill/>
        </p:spPr>
        <p:txBody>
          <a:bodyPr wrap="square">
            <a:spAutoFit/>
          </a:bodyPr>
          <a:lstStyle/>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医師にとってのメリット</a:t>
            </a:r>
            <a:endParaRPr lang="en-US" altLang="ja-JP" b="1" kern="100" dirty="0">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テキスト ボックス 15">
            <a:extLst>
              <a:ext uri="{FF2B5EF4-FFF2-40B4-BE49-F238E27FC236}">
                <a16:creationId xmlns:a16="http://schemas.microsoft.com/office/drawing/2014/main" id="{4A9E42D3-64E8-B92F-1737-E1651424D018}"/>
              </a:ext>
            </a:extLst>
          </p:cNvPr>
          <p:cNvSpPr txBox="1"/>
          <p:nvPr/>
        </p:nvSpPr>
        <p:spPr>
          <a:xfrm>
            <a:off x="603418" y="3563462"/>
            <a:ext cx="4125826" cy="1908215"/>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・勤務間インターバルの確保により</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必要な休息がとれる。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（宿直明けは昼までに帰宅できる）</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・タスクシフト／シェアの推進により、医師でなければできない仕事に集中できる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7" name="テキスト ボックス 16">
            <a:extLst>
              <a:ext uri="{FF2B5EF4-FFF2-40B4-BE49-F238E27FC236}">
                <a16:creationId xmlns:a16="http://schemas.microsoft.com/office/drawing/2014/main" id="{A72240EA-2F16-0582-28D5-9369A636FB08}"/>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5" name="図 4">
            <a:extLst>
              <a:ext uri="{FF2B5EF4-FFF2-40B4-BE49-F238E27FC236}">
                <a16:creationId xmlns:a16="http://schemas.microsoft.com/office/drawing/2014/main" id="{53B446B3-63C8-8A63-E655-817CCEA619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6261" y="2708920"/>
            <a:ext cx="2926333" cy="3118374"/>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53939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8">
            <a:extLst>
              <a:ext uri="{FF2B5EF4-FFF2-40B4-BE49-F238E27FC236}">
                <a16:creationId xmlns:a16="http://schemas.microsoft.com/office/drawing/2014/main" id="{15DD9445-4C35-8C82-46E8-8B5026992ABB}"/>
              </a:ext>
            </a:extLst>
          </p:cNvPr>
          <p:cNvSpPr/>
          <p:nvPr/>
        </p:nvSpPr>
        <p:spPr>
          <a:xfrm>
            <a:off x="518182" y="2708920"/>
            <a:ext cx="4413858" cy="2973232"/>
          </a:xfrm>
          <a:prstGeom prst="roundRect">
            <a:avLst>
              <a:gd name="adj" fmla="val 6068"/>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5CD76FA1-D638-C601-657F-3A77D622F4D1}"/>
              </a:ext>
            </a:extLst>
          </p:cNvPr>
          <p:cNvSpPr txBox="1"/>
          <p:nvPr/>
        </p:nvSpPr>
        <p:spPr>
          <a:xfrm>
            <a:off x="7298329" y="2696727"/>
            <a:ext cx="184731" cy="307777"/>
          </a:xfrm>
          <a:prstGeom prst="rect">
            <a:avLst/>
          </a:prstGeom>
          <a:noFill/>
        </p:spPr>
        <p:txBody>
          <a:bodyPr wrap="none" rtlCol="0">
            <a:spAutoFit/>
          </a:bodyPr>
          <a:lstStyle/>
          <a:p>
            <a:endParaRPr kumimoji="1" lang="ja-JP" altLang="en-US" sz="1400"/>
          </a:p>
        </p:txBody>
      </p:sp>
      <p:sp>
        <p:nvSpPr>
          <p:cNvPr id="5" name="テキスト ボックス 4">
            <a:extLst>
              <a:ext uri="{FF2B5EF4-FFF2-40B4-BE49-F238E27FC236}">
                <a16:creationId xmlns:a16="http://schemas.microsoft.com/office/drawing/2014/main" id="{3B13F631-AD15-B1FB-7BB2-E2484A4F3D2F}"/>
              </a:ext>
            </a:extLst>
          </p:cNvPr>
          <p:cNvSpPr txBox="1"/>
          <p:nvPr/>
        </p:nvSpPr>
        <p:spPr>
          <a:xfrm>
            <a:off x="591167" y="2994270"/>
            <a:ext cx="4268865" cy="461665"/>
          </a:xfrm>
          <a:prstGeom prst="rect">
            <a:avLst/>
          </a:prstGeom>
          <a:noFill/>
        </p:spPr>
        <p:txBody>
          <a:bodyPr wrap="square">
            <a:spAutoFit/>
          </a:bodyPr>
          <a:lstStyle/>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患者さんにとってのメリット</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6" name="テキスト ボックス 5">
            <a:extLst>
              <a:ext uri="{FF2B5EF4-FFF2-40B4-BE49-F238E27FC236}">
                <a16:creationId xmlns:a16="http://schemas.microsoft.com/office/drawing/2014/main" id="{063A8E57-01FC-8CD4-811D-5F446031C34F}"/>
              </a:ext>
            </a:extLst>
          </p:cNvPr>
          <p:cNvSpPr txBox="1"/>
          <p:nvPr/>
        </p:nvSpPr>
        <p:spPr>
          <a:xfrm>
            <a:off x="598102" y="4044946"/>
            <a:ext cx="4444398" cy="861774"/>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・さらに安心・安全な医療が受けられる</a:t>
            </a:r>
            <a:r>
              <a:rPr lang="ja-JP" altLang="en-US"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・質の高い医療が受けられる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F4D31F15-4437-5367-0F6B-D679A41E2C89}"/>
              </a:ext>
            </a:extLst>
          </p:cNvPr>
          <p:cNvSpPr txBox="1"/>
          <p:nvPr/>
        </p:nvSpPr>
        <p:spPr>
          <a:xfrm>
            <a:off x="757386" y="3564627"/>
            <a:ext cx="3743532" cy="369332"/>
          </a:xfrm>
          <a:prstGeom prst="rect">
            <a:avLst/>
          </a:prstGeom>
          <a:noFill/>
        </p:spPr>
        <p:txBody>
          <a:bodyPr wrap="square">
            <a:spAutoFit/>
          </a:bodyPr>
          <a:lstStyle/>
          <a:p>
            <a:pPr marL="152400" indent="-152400"/>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医師の健康が確保されることで</a:t>
            </a:r>
            <a:r>
              <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endParaRPr lang="en-US" altLang="ja-JP" sz="1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DD20D6F4-2681-2520-BAF5-B3FF132A6460}"/>
              </a:ext>
            </a:extLst>
          </p:cNvPr>
          <p:cNvSpPr txBox="1"/>
          <p:nvPr/>
        </p:nvSpPr>
        <p:spPr>
          <a:xfrm>
            <a:off x="593767" y="767606"/>
            <a:ext cx="7956466" cy="1200329"/>
          </a:xfrm>
          <a:prstGeom prst="rect">
            <a:avLst/>
          </a:prstGeom>
          <a:noFill/>
        </p:spPr>
        <p:txBody>
          <a:bodyPr wrap="square">
            <a:spAutoFit/>
          </a:bodyPr>
          <a:lstStyle/>
          <a:p>
            <a:pPr marL="152400" indent="-152400" algn="ct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医師の働き方改革</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を進めることは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br>
              <a:rPr lang="en-US" altLang="ja-JP" sz="1600" b="1" kern="100" dirty="0">
                <a:latin typeface="Yu Gothic" panose="020B0400000000000000" pitchFamily="34" charset="-128"/>
                <a:ea typeface="Yu Gothic" panose="020B0400000000000000" pitchFamily="34" charset="-128"/>
                <a:cs typeface="Times New Roman" panose="02020603050405020304" pitchFamily="18" charset="0"/>
              </a:rPr>
            </a:b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医師・患者さんの双方にとって重要</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なことです。</a:t>
            </a:r>
            <a:endParaRPr lang="en-US" altLang="ja-JP" sz="2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4" name="テキスト ボックス 13">
            <a:extLst>
              <a:ext uri="{FF2B5EF4-FFF2-40B4-BE49-F238E27FC236}">
                <a16:creationId xmlns:a16="http://schemas.microsoft.com/office/drawing/2014/main" id="{C6472B3C-AB55-F170-F191-08BB7836DF4B}"/>
              </a:ext>
            </a:extLst>
          </p:cNvPr>
          <p:cNvSpPr txBox="1"/>
          <p:nvPr/>
        </p:nvSpPr>
        <p:spPr>
          <a:xfrm>
            <a:off x="775317" y="1175848"/>
            <a:ext cx="4522152" cy="523220"/>
          </a:xfrm>
          <a:prstGeom prst="rect">
            <a:avLst/>
          </a:prstGeom>
          <a:noFill/>
        </p:spPr>
        <p:txBody>
          <a:bodyPr wrap="square">
            <a:spAutoFit/>
          </a:bodyPr>
          <a:lstStyle/>
          <a:p>
            <a:pPr marL="152400" indent="-152400"/>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　・・・・・・・</a:t>
            </a:r>
            <a:endParaRPr lang="en-US" altLang="ja-JP" sz="2000" b="1" kern="100" dirty="0">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8" name="図 7">
            <a:extLst>
              <a:ext uri="{FF2B5EF4-FFF2-40B4-BE49-F238E27FC236}">
                <a16:creationId xmlns:a16="http://schemas.microsoft.com/office/drawing/2014/main" id="{CD0E885C-39BE-2DB4-C5C6-5F57625796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8814" y="2538782"/>
            <a:ext cx="3086219" cy="3292612"/>
          </a:xfrm>
          <a:prstGeom prst="rect">
            <a:avLst/>
          </a:prstGeom>
        </p:spPr>
      </p:pic>
      <p:sp>
        <p:nvSpPr>
          <p:cNvPr id="1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804654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4484C4E-8F4F-4630-9B69-13C75EF1C590}"/>
              </a:ext>
            </a:extLst>
          </p:cNvPr>
          <p:cNvSpPr txBox="1"/>
          <p:nvPr/>
        </p:nvSpPr>
        <p:spPr>
          <a:xfrm>
            <a:off x="593767" y="942965"/>
            <a:ext cx="7956466" cy="1077218"/>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それぞれの医療機関で</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働き方改革を進めましょう！</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1" name="図 10" descr="持つ, 男, 電話, 表示 が含まれている画像&#10;&#10;自動的に生成された説明">
            <a:extLst>
              <a:ext uri="{FF2B5EF4-FFF2-40B4-BE49-F238E27FC236}">
                <a16:creationId xmlns:a16="http://schemas.microsoft.com/office/drawing/2014/main" id="{0CF488C0-8D98-4225-5A09-B9B450F66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606" y="2259294"/>
            <a:ext cx="6080789" cy="3699648"/>
          </a:xfrm>
          <a:prstGeom prst="rect">
            <a:avLst/>
          </a:prstGeom>
        </p:spPr>
      </p:pic>
      <p:sp>
        <p:nvSpPr>
          <p:cNvPr id="5"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
        <p:nvSpPr>
          <p:cNvPr id="6" name="テキスト ボックス 5">
            <a:extLst>
              <a:ext uri="{FF2B5EF4-FFF2-40B4-BE49-F238E27FC236}">
                <a16:creationId xmlns:a16="http://schemas.microsoft.com/office/drawing/2014/main" id="{05E489D3-72A4-FEA9-D24A-167D8071B24E}"/>
              </a:ext>
            </a:extLst>
          </p:cNvPr>
          <p:cNvSpPr txBox="1"/>
          <p:nvPr/>
        </p:nvSpPr>
        <p:spPr>
          <a:xfrm>
            <a:off x="-252536" y="373070"/>
            <a:ext cx="9649072" cy="461665"/>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働き方改革は、職場の全員が主人公です。</a:t>
            </a:r>
          </a:p>
        </p:txBody>
      </p:sp>
    </p:spTree>
    <p:extLst>
      <p:ext uri="{BB962C8B-B14F-4D97-AF65-F5344CB8AC3E}">
        <p14:creationId xmlns:p14="http://schemas.microsoft.com/office/powerpoint/2010/main" val="961772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8C6A5673-409F-4064-89C5-BA5C75467B4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5535CE71-7FD0-A686-296F-0909E9BDB71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24C534A0-701F-8DDF-6A49-57C650C0F03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1D49254C-B428-FA1A-4057-8E545344594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5DFE9020-C26C-2CB9-76F5-28EE97F051AB}"/>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439157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1CCECC0-2E88-7017-895E-8F92974E5C3E}"/>
              </a:ext>
            </a:extLst>
          </p:cNvPr>
          <p:cNvSpPr txBox="1"/>
          <p:nvPr/>
        </p:nvSpPr>
        <p:spPr>
          <a:xfrm>
            <a:off x="3799160" y="813470"/>
            <a:ext cx="4775475" cy="1077218"/>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医師も労働者</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であり、</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労働基準法が適用</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されます。</a:t>
            </a:r>
          </a:p>
        </p:txBody>
      </p:sp>
      <p:sp>
        <p:nvSpPr>
          <p:cNvPr id="4" name="テキスト ボックス 3">
            <a:extLst>
              <a:ext uri="{FF2B5EF4-FFF2-40B4-BE49-F238E27FC236}">
                <a16:creationId xmlns:a16="http://schemas.microsoft.com/office/drawing/2014/main" id="{3BE225A7-14F7-03CB-4DB2-AE97DA705A14}"/>
              </a:ext>
            </a:extLst>
          </p:cNvPr>
          <p:cNvSpPr txBox="1"/>
          <p:nvPr/>
        </p:nvSpPr>
        <p:spPr>
          <a:xfrm>
            <a:off x="3850010" y="1881132"/>
            <a:ext cx="3338789"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雇用されている勤務医の場合</a:t>
            </a:r>
            <a:endParaRPr kumimoji="1" lang="en-US" altLang="ja-JP" sz="1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6" name="図 5" descr="アイコン&#10;&#10;自動的に生成された説明">
            <a:extLst>
              <a:ext uri="{FF2B5EF4-FFF2-40B4-BE49-F238E27FC236}">
                <a16:creationId xmlns:a16="http://schemas.microsoft.com/office/drawing/2014/main" id="{0681C7CA-5A86-8AF3-14DC-BCA6A528D1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531375"/>
            <a:ext cx="3913188" cy="2445743"/>
          </a:xfrm>
          <a:prstGeom prst="rect">
            <a:avLst/>
          </a:prstGeom>
        </p:spPr>
      </p:pic>
      <p:pic>
        <p:nvPicPr>
          <p:cNvPr id="8" name="図 7" descr="シャツ が含まれている画像&#10;&#10;自動的に生成された説明">
            <a:extLst>
              <a:ext uri="{FF2B5EF4-FFF2-40B4-BE49-F238E27FC236}">
                <a16:creationId xmlns:a16="http://schemas.microsoft.com/office/drawing/2014/main" id="{598B350F-470B-CFFA-D3F8-FB4BCDF18D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91748" y="2956597"/>
            <a:ext cx="4543701" cy="3294389"/>
          </a:xfrm>
          <a:prstGeom prst="rect">
            <a:avLst/>
          </a:prstGeom>
        </p:spPr>
      </p:pic>
      <p:sp>
        <p:nvSpPr>
          <p:cNvPr id="7" name="タイトル 1">
            <a:extLst>
              <a:ext uri="{FF2B5EF4-FFF2-40B4-BE49-F238E27FC236}">
                <a16:creationId xmlns:a16="http://schemas.microsoft.com/office/drawing/2014/main" id="{03FF98BD-CD9D-6AC5-B5B5-9A5459E5D629}"/>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79144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F7672D0-96C7-A6C5-4A79-97B7FE522037}"/>
              </a:ext>
            </a:extLst>
          </p:cNvPr>
          <p:cNvSpPr txBox="1"/>
          <p:nvPr/>
        </p:nvSpPr>
        <p:spPr>
          <a:xfrm>
            <a:off x="755576" y="5877272"/>
            <a:ext cx="7776864" cy="307777"/>
          </a:xfrm>
          <a:prstGeom prst="rect">
            <a:avLst/>
          </a:prstGeom>
          <a:noFill/>
        </p:spPr>
        <p:txBody>
          <a:bodyPr wrap="square">
            <a:spAutoFit/>
          </a:bodyPr>
          <a:lstStyle/>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診療前の準備や後処理（診療前後のカルテ確認、申し送り等）の時間も労働時間にあたります。</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C8838F8C-D128-C011-DB73-07E2592EEEE0}"/>
              </a:ext>
            </a:extLst>
          </p:cNvPr>
          <p:cNvSpPr txBox="1"/>
          <p:nvPr/>
        </p:nvSpPr>
        <p:spPr>
          <a:xfrm>
            <a:off x="608306" y="548680"/>
            <a:ext cx="7639357"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a:t>
            </a: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とは、</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a:t>
            </a:r>
            <a:r>
              <a:rPr kumimoji="1" lang="ja-JP" altLang="en-US"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の</a:t>
            </a:r>
            <a:r>
              <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 </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指揮命令下</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に置かれている</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時間</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のことです。</a:t>
            </a:r>
          </a:p>
        </p:txBody>
      </p:sp>
      <p:pic>
        <p:nvPicPr>
          <p:cNvPr id="9" name="図 8">
            <a:extLst>
              <a:ext uri="{FF2B5EF4-FFF2-40B4-BE49-F238E27FC236}">
                <a16:creationId xmlns:a16="http://schemas.microsoft.com/office/drawing/2014/main" id="{001C4333-316F-5588-B8A8-0B48BEEB14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0511" y="2876172"/>
            <a:ext cx="2382309" cy="2687988"/>
          </a:xfrm>
          <a:prstGeom prst="rect">
            <a:avLst/>
          </a:prstGeom>
        </p:spPr>
      </p:pic>
      <p:pic>
        <p:nvPicPr>
          <p:cNvPr id="11" name="図 10" descr="記号, 時計 が含まれている画像&#10;&#10;自動的に生成された説明">
            <a:extLst>
              <a:ext uri="{FF2B5EF4-FFF2-40B4-BE49-F238E27FC236}">
                <a16:creationId xmlns:a16="http://schemas.microsoft.com/office/drawing/2014/main" id="{063C0E89-B5F5-46CC-1DE7-B2FEE31EDC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1575" y="3184315"/>
            <a:ext cx="3282736" cy="2408887"/>
          </a:xfrm>
          <a:prstGeom prst="rect">
            <a:avLst/>
          </a:prstGeom>
        </p:spPr>
      </p:pic>
      <p:pic>
        <p:nvPicPr>
          <p:cNvPr id="4" name="図 3" descr="アイコン&#10;&#10;自動的に生成された説明">
            <a:extLst>
              <a:ext uri="{FF2B5EF4-FFF2-40B4-BE49-F238E27FC236}">
                <a16:creationId xmlns:a16="http://schemas.microsoft.com/office/drawing/2014/main" id="{B5D00062-4609-B002-805A-08C35F0B24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4" y="5890254"/>
            <a:ext cx="323230" cy="304102"/>
          </a:xfrm>
          <a:prstGeom prst="rect">
            <a:avLst/>
          </a:prstGeom>
        </p:spPr>
      </p:pic>
      <p:sp>
        <p:nvSpPr>
          <p:cNvPr id="8" name="タイトル 1">
            <a:extLst>
              <a:ext uri="{FF2B5EF4-FFF2-40B4-BE49-F238E27FC236}">
                <a16:creationId xmlns:a16="http://schemas.microsoft.com/office/drawing/2014/main" id="{76EDF415-CD48-86C0-6FC3-CDF5A5E92A98}"/>
              </a:ext>
            </a:extLst>
          </p:cNvPr>
          <p:cNvSpPr txBox="1">
            <a:spLocks/>
          </p:cNvSpPr>
          <p:nvPr/>
        </p:nvSpPr>
        <p:spPr>
          <a:xfrm>
            <a:off x="6372200" y="6453336"/>
            <a:ext cx="2753082"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基本的な労働法制について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8E44E0C-A3BA-D3FA-5060-8D0CCE991AA4}"/>
              </a:ext>
            </a:extLst>
          </p:cNvPr>
          <p:cNvSpPr txBox="1"/>
          <p:nvPr/>
        </p:nvSpPr>
        <p:spPr>
          <a:xfrm>
            <a:off x="743776" y="2044439"/>
            <a:ext cx="8111362" cy="523220"/>
          </a:xfrm>
          <a:prstGeom prst="rect">
            <a:avLst/>
          </a:prstGeom>
          <a:noFill/>
        </p:spPr>
        <p:txBody>
          <a:bodyPr wrap="square">
            <a:spAutoFit/>
          </a:bodyPr>
          <a:lstStyle/>
          <a:p>
            <a:pPr marL="182563" lvl="0" indent="-182563" algn="just">
              <a:defRPr/>
            </a:pP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　</a:t>
            </a:r>
            <a:r>
              <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労働条件の決定、労務管理、業務における指揮命令などを行う立場にある人</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（所属医療機関の院長等に限らずこれらの立場にある診療科長等を含む。）</a:t>
            </a:r>
            <a:endParaRPr kumimoji="1" lang="en-US" altLang="ja-JP" sz="14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41235031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pic>
        <p:nvPicPr>
          <p:cNvPr id="2" name="図 1" descr="アイコン&#10;&#10;自動的に生成された説明">
            <a:extLst>
              <a:ext uri="{FF2B5EF4-FFF2-40B4-BE49-F238E27FC236}">
                <a16:creationId xmlns:a16="http://schemas.microsoft.com/office/drawing/2014/main" id="{8B1657B5-22DA-D156-5104-BA90DAFF0C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3828" y="4005064"/>
            <a:ext cx="2808312" cy="2131237"/>
          </a:xfrm>
          <a:prstGeom prst="rect">
            <a:avLst/>
          </a:prstGeom>
        </p:spPr>
      </p:pic>
      <p:sp>
        <p:nvSpPr>
          <p:cNvPr id="6" name="円形吹き出し 3">
            <a:extLst>
              <a:ext uri="{FF2B5EF4-FFF2-40B4-BE49-F238E27FC236}">
                <a16:creationId xmlns:a16="http://schemas.microsoft.com/office/drawing/2014/main" id="{28E10FC1-9262-0D4F-F9C1-E678137714FB}"/>
              </a:ext>
            </a:extLst>
          </p:cNvPr>
          <p:cNvSpPr/>
          <p:nvPr/>
        </p:nvSpPr>
        <p:spPr>
          <a:xfrm>
            <a:off x="467544" y="3140968"/>
            <a:ext cx="2561644" cy="2428854"/>
          </a:xfrm>
          <a:prstGeom prst="wedgeEllipseCallout">
            <a:avLst>
              <a:gd name="adj1" fmla="val 57507"/>
              <a:gd name="adj2" fmla="val 4138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A6DBD06E-2630-EC4A-DD59-1A84DADE3FBA}"/>
              </a:ext>
            </a:extLst>
          </p:cNvPr>
          <p:cNvSpPr txBox="1"/>
          <p:nvPr/>
        </p:nvSpPr>
        <p:spPr>
          <a:xfrm>
            <a:off x="755576" y="548680"/>
            <a:ext cx="7631660"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宿直とは？</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4" name="図 13" descr="時計 が含まれている画像&#10;&#10;自動的に生成された説明">
            <a:extLst>
              <a:ext uri="{FF2B5EF4-FFF2-40B4-BE49-F238E27FC236}">
                <a16:creationId xmlns:a16="http://schemas.microsoft.com/office/drawing/2014/main" id="{19A23FFB-39E1-B0C3-83D9-CCD55035C5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0" y="3645024"/>
            <a:ext cx="1440160" cy="1408092"/>
          </a:xfrm>
          <a:prstGeom prst="rect">
            <a:avLst/>
          </a:prstGeom>
        </p:spPr>
      </p:pic>
      <p:sp>
        <p:nvSpPr>
          <p:cNvPr id="15" name="テキスト ボックス 14">
            <a:extLst>
              <a:ext uri="{FF2B5EF4-FFF2-40B4-BE49-F238E27FC236}">
                <a16:creationId xmlns:a16="http://schemas.microsoft.com/office/drawing/2014/main" id="{E2FEAFEB-E9F8-D6A6-B3D3-A032434F6C65}"/>
              </a:ext>
            </a:extLst>
          </p:cNvPr>
          <p:cNvSpPr txBox="1"/>
          <p:nvPr/>
        </p:nvSpPr>
        <p:spPr>
          <a:xfrm>
            <a:off x="762800" y="1639754"/>
            <a:ext cx="7704856" cy="830997"/>
          </a:xfrm>
          <a:prstGeom prst="rect">
            <a:avLst/>
          </a:prstGeom>
          <a:noFill/>
        </p:spPr>
        <p:txBody>
          <a:bodyPr wrap="square">
            <a:spAutoFit/>
          </a:bodyPr>
          <a:lstStyle/>
          <a:p>
            <a:pPr marL="182563" lvl="0" indent="-182563" algn="ju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病院の管理者は、</a:t>
            </a:r>
            <a:r>
              <a:rPr kumimoji="1" lang="ja-JP" altLang="en-US" sz="2800" b="1" i="0" u="none" strike="noStrike" kern="100" cap="none" spc="0" normalizeH="0" baseline="0" noProof="0" dirty="0">
                <a:ln>
                  <a:noFill/>
                </a:ln>
                <a:solidFill>
                  <a:schemeClr val="accent1"/>
                </a:solidFill>
                <a:effectLst/>
                <a:uLnTx/>
                <a:uFillTx/>
                <a:latin typeface="Yu Gothic" panose="020B0400000000000000" pitchFamily="34" charset="-128"/>
                <a:ea typeface="Yu Gothic" panose="020B0400000000000000" pitchFamily="34" charset="-128"/>
                <a:cs typeface="Times New Roman" panose="02020603050405020304" pitchFamily="18" charset="0"/>
              </a:rPr>
              <a:t>病院に医師を宿直</a:t>
            </a: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させなければならない</a:t>
            </a:r>
            <a:endPar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こととされています。（医療法第</a:t>
            </a:r>
            <a:r>
              <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16</a:t>
            </a:r>
            <a:r>
              <a:rPr kumimoji="1" lang="ja-JP" altLang="en-US"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条）</a:t>
            </a:r>
            <a:endParaRPr kumimoji="1" lang="en-US" altLang="ja-JP" sz="20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6" name="円形吹き出し 9">
            <a:extLst>
              <a:ext uri="{FF2B5EF4-FFF2-40B4-BE49-F238E27FC236}">
                <a16:creationId xmlns:a16="http://schemas.microsoft.com/office/drawing/2014/main" id="{854D7F51-0AAB-B1F0-2517-C68DDF115159}"/>
              </a:ext>
            </a:extLst>
          </p:cNvPr>
          <p:cNvSpPr/>
          <p:nvPr/>
        </p:nvSpPr>
        <p:spPr>
          <a:xfrm>
            <a:off x="5955474" y="3140968"/>
            <a:ext cx="2561644" cy="2428854"/>
          </a:xfrm>
          <a:prstGeom prst="wedgeEllipseCallout">
            <a:avLst>
              <a:gd name="adj1" fmla="val -61955"/>
              <a:gd name="adj2" fmla="val 40383"/>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descr="アイコン&#10;&#10;自動的に生成された説明">
            <a:extLst>
              <a:ext uri="{FF2B5EF4-FFF2-40B4-BE49-F238E27FC236}">
                <a16:creationId xmlns:a16="http://schemas.microsoft.com/office/drawing/2014/main" id="{4D7C703A-84BA-A951-2262-42FD1A415ED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524750"/>
            <a:ext cx="1872208" cy="1487222"/>
          </a:xfrm>
          <a:prstGeom prst="rect">
            <a:avLst/>
          </a:prstGeom>
        </p:spPr>
      </p:pic>
    </p:spTree>
    <p:extLst>
      <p:ext uri="{BB962C8B-B14F-4D97-AF65-F5344CB8AC3E}">
        <p14:creationId xmlns:p14="http://schemas.microsoft.com/office/powerpoint/2010/main" val="84770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楕円 36">
            <a:extLst>
              <a:ext uri="{FF2B5EF4-FFF2-40B4-BE49-F238E27FC236}">
                <a16:creationId xmlns:a16="http://schemas.microsoft.com/office/drawing/2014/main" id="{074CC409-6AA7-7719-8555-63B388DF05B4}"/>
              </a:ext>
            </a:extLst>
          </p:cNvPr>
          <p:cNvSpPr/>
          <p:nvPr/>
        </p:nvSpPr>
        <p:spPr>
          <a:xfrm>
            <a:off x="2921447" y="258334"/>
            <a:ext cx="243156" cy="244703"/>
          </a:xfrm>
          <a:prstGeom prst="ellipse">
            <a:avLst/>
          </a:prstGeom>
          <a:solidFill>
            <a:srgbClr val="F1FDFE">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フリーフォーム: 図形 46">
            <a:extLst>
              <a:ext uri="{FF2B5EF4-FFF2-40B4-BE49-F238E27FC236}">
                <a16:creationId xmlns:a16="http://schemas.microsoft.com/office/drawing/2014/main" id="{45AA147A-1F1F-5FF4-77BD-2ED70D73CAE0}"/>
              </a:ext>
            </a:extLst>
          </p:cNvPr>
          <p:cNvSpPr/>
          <p:nvPr/>
        </p:nvSpPr>
        <p:spPr>
          <a:xfrm flipH="1">
            <a:off x="8478747" y="2208737"/>
            <a:ext cx="665253" cy="1302494"/>
          </a:xfrm>
          <a:custGeom>
            <a:avLst/>
            <a:gdLst>
              <a:gd name="connsiteX0" fmla="*/ 1 w 665253"/>
              <a:gd name="connsiteY0" fmla="*/ 0 h 1302494"/>
              <a:gd name="connsiteX1" fmla="*/ 0 w 665253"/>
              <a:gd name="connsiteY1" fmla="*/ 0 h 1302494"/>
              <a:gd name="connsiteX2" fmla="*/ 0 w 665253"/>
              <a:gd name="connsiteY2" fmla="*/ 1302494 h 1302494"/>
              <a:gd name="connsiteX3" fmla="*/ 1 w 665253"/>
              <a:gd name="connsiteY3" fmla="*/ 1302494 h 1302494"/>
              <a:gd name="connsiteX4" fmla="*/ 665253 w 665253"/>
              <a:gd name="connsiteY4" fmla="*/ 651247 h 1302494"/>
              <a:gd name="connsiteX5" fmla="*/ 1 w 665253"/>
              <a:gd name="connsiteY5" fmla="*/ 0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253" h="1302494">
                <a:moveTo>
                  <a:pt x="1" y="0"/>
                </a:moveTo>
                <a:lnTo>
                  <a:pt x="0" y="0"/>
                </a:lnTo>
                <a:lnTo>
                  <a:pt x="0" y="1302494"/>
                </a:lnTo>
                <a:lnTo>
                  <a:pt x="1" y="1302494"/>
                </a:lnTo>
                <a:cubicBezTo>
                  <a:pt x="367410" y="1302494"/>
                  <a:pt x="665253" y="1010921"/>
                  <a:pt x="665253" y="651247"/>
                </a:cubicBezTo>
                <a:cubicBezTo>
                  <a:pt x="665253" y="291573"/>
                  <a:pt x="367410" y="0"/>
                  <a:pt x="1" y="0"/>
                </a:cubicBez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3" name="楕円 62">
            <a:extLst>
              <a:ext uri="{FF2B5EF4-FFF2-40B4-BE49-F238E27FC236}">
                <a16:creationId xmlns:a16="http://schemas.microsoft.com/office/drawing/2014/main" id="{DC4FCB13-3CCC-AF27-0999-98A14D0D0E0A}"/>
              </a:ext>
            </a:extLst>
          </p:cNvPr>
          <p:cNvSpPr/>
          <p:nvPr/>
        </p:nvSpPr>
        <p:spPr>
          <a:xfrm>
            <a:off x="179512" y="609329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楕円 63">
            <a:extLst>
              <a:ext uri="{FF2B5EF4-FFF2-40B4-BE49-F238E27FC236}">
                <a16:creationId xmlns:a16="http://schemas.microsoft.com/office/drawing/2014/main" id="{FE74E923-AA85-8832-AEF6-8D63EB5105FD}"/>
              </a:ext>
            </a:extLst>
          </p:cNvPr>
          <p:cNvSpPr/>
          <p:nvPr/>
        </p:nvSpPr>
        <p:spPr>
          <a:xfrm>
            <a:off x="179512" y="6386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フリーフォーム: 図形 56">
            <a:extLst>
              <a:ext uri="{FF2B5EF4-FFF2-40B4-BE49-F238E27FC236}">
                <a16:creationId xmlns:a16="http://schemas.microsoft.com/office/drawing/2014/main" id="{3866C5EC-A607-088B-C081-D5A5D84E65DC}"/>
              </a:ext>
            </a:extLst>
          </p:cNvPr>
          <p:cNvSpPr/>
          <p:nvPr/>
        </p:nvSpPr>
        <p:spPr>
          <a:xfrm flipH="1">
            <a:off x="1267825" y="-658015"/>
            <a:ext cx="1329110" cy="1302494"/>
          </a:xfrm>
          <a:custGeom>
            <a:avLst/>
            <a:gdLst>
              <a:gd name="connsiteX0" fmla="*/ 1329110 w 1329110"/>
              <a:gd name="connsiteY0" fmla="*/ 658015 h 1302494"/>
              <a:gd name="connsiteX1" fmla="*/ 0 w 1329110"/>
              <a:gd name="connsiteY1" fmla="*/ 658015 h 1302494"/>
              <a:gd name="connsiteX2" fmla="*/ 12819 w 1329110"/>
              <a:gd name="connsiteY2" fmla="*/ 782496 h 1302494"/>
              <a:gd name="connsiteX3" fmla="*/ 664555 w 1329110"/>
              <a:gd name="connsiteY3" fmla="*/ 1302494 h 1302494"/>
              <a:gd name="connsiteX4" fmla="*/ 1316291 w 1329110"/>
              <a:gd name="connsiteY4" fmla="*/ 782496 h 1302494"/>
              <a:gd name="connsiteX5" fmla="*/ 664555 w 1329110"/>
              <a:gd name="connsiteY5" fmla="*/ 0 h 1302494"/>
              <a:gd name="connsiteX6" fmla="*/ 563791 w 1329110"/>
              <a:gd name="connsiteY6" fmla="*/ 9944 h 1302494"/>
              <a:gd name="connsiteX7" fmla="*/ 765319 w 1329110"/>
              <a:gd name="connsiteY7" fmla="*/ 9944 h 1302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9110" h="1302494">
                <a:moveTo>
                  <a:pt x="1329110" y="658015"/>
                </a:moveTo>
                <a:lnTo>
                  <a:pt x="0" y="658015"/>
                </a:lnTo>
                <a:lnTo>
                  <a:pt x="12819" y="782496"/>
                </a:lnTo>
                <a:cubicBezTo>
                  <a:pt x="74851" y="1079258"/>
                  <a:pt x="343072" y="1302494"/>
                  <a:pt x="664555" y="1302494"/>
                </a:cubicBezTo>
                <a:cubicBezTo>
                  <a:pt x="986038" y="1302494"/>
                  <a:pt x="1254259" y="1079258"/>
                  <a:pt x="1316291" y="782496"/>
                </a:cubicBezTo>
                <a:close/>
                <a:moveTo>
                  <a:pt x="664555" y="0"/>
                </a:moveTo>
                <a:lnTo>
                  <a:pt x="563791" y="9944"/>
                </a:lnTo>
                <a:lnTo>
                  <a:pt x="765319" y="9944"/>
                </a:lnTo>
                <a:close/>
              </a:path>
            </a:pathLst>
          </a:custGeom>
          <a:solidFill>
            <a:schemeClr val="accent5">
              <a:lumMod val="20000"/>
              <a:lumOff val="80000"/>
              <a:alpha val="50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45" name="フリーフォーム: 図形 44">
            <a:extLst>
              <a:ext uri="{FF2B5EF4-FFF2-40B4-BE49-F238E27FC236}">
                <a16:creationId xmlns:a16="http://schemas.microsoft.com/office/drawing/2014/main" id="{621D0C32-0A58-7AF3-2C2D-4C4AA6B7F234}"/>
              </a:ext>
            </a:extLst>
          </p:cNvPr>
          <p:cNvSpPr/>
          <p:nvPr/>
        </p:nvSpPr>
        <p:spPr>
          <a:xfrm flipH="1">
            <a:off x="5292080" y="5617671"/>
            <a:ext cx="2305420" cy="1240329"/>
          </a:xfrm>
          <a:custGeom>
            <a:avLst/>
            <a:gdLst>
              <a:gd name="connsiteX0" fmla="*/ 1152710 w 2305420"/>
              <a:gd name="connsiteY0" fmla="*/ 0 h 1240329"/>
              <a:gd name="connsiteX1" fmla="*/ 0 w 2305420"/>
              <a:gd name="connsiteY1" fmla="*/ 1188213 h 1240329"/>
              <a:gd name="connsiteX2" fmla="*/ 5097 w 2305420"/>
              <a:gd name="connsiteY2" fmla="*/ 1240329 h 1240329"/>
              <a:gd name="connsiteX3" fmla="*/ 2300323 w 2305420"/>
              <a:gd name="connsiteY3" fmla="*/ 1240329 h 1240329"/>
              <a:gd name="connsiteX4" fmla="*/ 2305420 w 2305420"/>
              <a:gd name="connsiteY4" fmla="*/ 1188213 h 1240329"/>
              <a:gd name="connsiteX5" fmla="*/ 1152710 w 2305420"/>
              <a:gd name="connsiteY5" fmla="*/ 0 h 124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5420" h="1240329">
                <a:moveTo>
                  <a:pt x="1152710" y="0"/>
                </a:moveTo>
                <a:cubicBezTo>
                  <a:pt x="516086" y="0"/>
                  <a:pt x="0" y="531981"/>
                  <a:pt x="0" y="1188213"/>
                </a:cubicBezTo>
                <a:lnTo>
                  <a:pt x="5097" y="1240329"/>
                </a:lnTo>
                <a:lnTo>
                  <a:pt x="2300323" y="1240329"/>
                </a:lnTo>
                <a:lnTo>
                  <a:pt x="2305420" y="1188213"/>
                </a:lnTo>
                <a:cubicBezTo>
                  <a:pt x="2305420" y="531981"/>
                  <a:pt x="1789334" y="0"/>
                  <a:pt x="1152710" y="0"/>
                </a:cubicBez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39" name="フリーフォーム: 図形 38">
            <a:extLst>
              <a:ext uri="{FF2B5EF4-FFF2-40B4-BE49-F238E27FC236}">
                <a16:creationId xmlns:a16="http://schemas.microsoft.com/office/drawing/2014/main" id="{6C996DC7-A9DB-C22A-D609-E8A708CABD7B}"/>
              </a:ext>
            </a:extLst>
          </p:cNvPr>
          <p:cNvSpPr/>
          <p:nvPr/>
        </p:nvSpPr>
        <p:spPr>
          <a:xfrm rot="16743333" flipH="1">
            <a:off x="6057321" y="3622715"/>
            <a:ext cx="3970154" cy="2759792"/>
          </a:xfrm>
          <a:custGeom>
            <a:avLst/>
            <a:gdLst>
              <a:gd name="connsiteX0" fmla="*/ 30584 w 3970154"/>
              <a:gd name="connsiteY0" fmla="*/ 1968037 h 2759792"/>
              <a:gd name="connsiteX1" fmla="*/ 0 w 3970154"/>
              <a:gd name="connsiteY1" fmla="*/ 2179024 h 2759792"/>
              <a:gd name="connsiteX2" fmla="*/ 3643957 w 3970154"/>
              <a:gd name="connsiteY2" fmla="*/ 2759792 h 2759792"/>
              <a:gd name="connsiteX3" fmla="*/ 3970154 w 3970154"/>
              <a:gd name="connsiteY3" fmla="*/ 713113 h 2759792"/>
              <a:gd name="connsiteX4" fmla="*/ 3813110 w 3970154"/>
              <a:gd name="connsiteY4" fmla="*/ 562834 h 2759792"/>
              <a:gd name="connsiteX5" fmla="*/ 2324019 w 3970154"/>
              <a:gd name="connsiteY5" fmla="*/ 0 h 2759792"/>
              <a:gd name="connsiteX6" fmla="*/ 30584 w 3970154"/>
              <a:gd name="connsiteY6" fmla="*/ 1968037 h 2759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70154" h="2759792">
                <a:moveTo>
                  <a:pt x="30584" y="1968037"/>
                </a:moveTo>
                <a:lnTo>
                  <a:pt x="0" y="2179024"/>
                </a:lnTo>
                <a:lnTo>
                  <a:pt x="3643957" y="2759792"/>
                </a:lnTo>
                <a:lnTo>
                  <a:pt x="3970154" y="713113"/>
                </a:lnTo>
                <a:lnTo>
                  <a:pt x="3813110" y="562834"/>
                </a:lnTo>
                <a:cubicBezTo>
                  <a:pt x="3408447" y="211220"/>
                  <a:pt x="2889661" y="0"/>
                  <a:pt x="2324019" y="0"/>
                </a:cubicBezTo>
                <a:cubicBezTo>
                  <a:pt x="1192735" y="0"/>
                  <a:pt x="248873" y="844880"/>
                  <a:pt x="30584" y="1968037"/>
                </a:cubicBezTo>
                <a:close/>
              </a:path>
            </a:pathLst>
          </a:custGeom>
          <a:solidFill>
            <a:schemeClr val="tx2">
              <a:lumMod val="20000"/>
              <a:lumOff val="80000"/>
              <a:alpha val="37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4" name="フリーフォーム: 図形 53">
            <a:extLst>
              <a:ext uri="{FF2B5EF4-FFF2-40B4-BE49-F238E27FC236}">
                <a16:creationId xmlns:a16="http://schemas.microsoft.com/office/drawing/2014/main" id="{AEB0AD01-54FB-6BD2-F7F1-9D47538377B7}"/>
              </a:ext>
            </a:extLst>
          </p:cNvPr>
          <p:cNvSpPr/>
          <p:nvPr/>
        </p:nvSpPr>
        <p:spPr>
          <a:xfrm flipH="1">
            <a:off x="0" y="1"/>
            <a:ext cx="2162770" cy="2208736"/>
          </a:xfrm>
          <a:custGeom>
            <a:avLst/>
            <a:gdLst>
              <a:gd name="connsiteX0" fmla="*/ 1620254 w 1620254"/>
              <a:gd name="connsiteY0" fmla="*/ 0 h 1697715"/>
              <a:gd name="connsiteX1" fmla="*/ 112548 w 1620254"/>
              <a:gd name="connsiteY1" fmla="*/ 0 h 1697715"/>
              <a:gd name="connsiteX2" fmla="*/ 90586 w 1620254"/>
              <a:gd name="connsiteY2" fmla="*/ 46996 h 1697715"/>
              <a:gd name="connsiteX3" fmla="*/ 0 w 1620254"/>
              <a:gd name="connsiteY3" fmla="*/ 509502 h 1697715"/>
              <a:gd name="connsiteX4" fmla="*/ 1152710 w 1620254"/>
              <a:gd name="connsiteY4" fmla="*/ 1697715 h 1697715"/>
              <a:gd name="connsiteX5" fmla="*/ 1601397 w 1620254"/>
              <a:gd name="connsiteY5" fmla="*/ 1604339 h 1697715"/>
              <a:gd name="connsiteX6" fmla="*/ 1620254 w 1620254"/>
              <a:gd name="connsiteY6" fmla="*/ 1593789 h 1697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0254" h="1697715">
                <a:moveTo>
                  <a:pt x="1620254" y="0"/>
                </a:moveTo>
                <a:lnTo>
                  <a:pt x="112548" y="0"/>
                </a:lnTo>
                <a:lnTo>
                  <a:pt x="90586" y="46996"/>
                </a:lnTo>
                <a:cubicBezTo>
                  <a:pt x="32255" y="189152"/>
                  <a:pt x="0" y="345444"/>
                  <a:pt x="0" y="509502"/>
                </a:cubicBezTo>
                <a:cubicBezTo>
                  <a:pt x="0" y="1165734"/>
                  <a:pt x="516086" y="1697715"/>
                  <a:pt x="1152710" y="1697715"/>
                </a:cubicBezTo>
                <a:cubicBezTo>
                  <a:pt x="1311866" y="1697715"/>
                  <a:pt x="1463488" y="1664466"/>
                  <a:pt x="1601397" y="1604339"/>
                </a:cubicBezTo>
                <a:lnTo>
                  <a:pt x="1620254" y="1593789"/>
                </a:lnTo>
                <a:close/>
              </a:path>
            </a:pathLst>
          </a:custGeom>
          <a:solidFill>
            <a:srgbClr val="E7FCFD">
              <a:alpha val="5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2" name="フリーフォーム: 図形 51">
            <a:extLst>
              <a:ext uri="{FF2B5EF4-FFF2-40B4-BE49-F238E27FC236}">
                <a16:creationId xmlns:a16="http://schemas.microsoft.com/office/drawing/2014/main" id="{1DF26437-D851-1251-1FDB-63460FD01242}"/>
              </a:ext>
            </a:extLst>
          </p:cNvPr>
          <p:cNvSpPr/>
          <p:nvPr/>
        </p:nvSpPr>
        <p:spPr>
          <a:xfrm flipH="1">
            <a:off x="0" y="1415419"/>
            <a:ext cx="665251" cy="1302494"/>
          </a:xfrm>
          <a:custGeom>
            <a:avLst/>
            <a:gdLst>
              <a:gd name="connsiteX0" fmla="*/ 665251 w 665251"/>
              <a:gd name="connsiteY0" fmla="*/ 0 h 1302494"/>
              <a:gd name="connsiteX1" fmla="*/ 531180 w 665251"/>
              <a:gd name="connsiteY1" fmla="*/ 13231 h 1302494"/>
              <a:gd name="connsiteX2" fmla="*/ 0 w 665251"/>
              <a:gd name="connsiteY2" fmla="*/ 651247 h 1302494"/>
              <a:gd name="connsiteX3" fmla="*/ 531180 w 665251"/>
              <a:gd name="connsiteY3" fmla="*/ 1289263 h 1302494"/>
              <a:gd name="connsiteX4" fmla="*/ 665251 w 665251"/>
              <a:gd name="connsiteY4" fmla="*/ 1302494 h 1302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251" h="1302494">
                <a:moveTo>
                  <a:pt x="665251" y="0"/>
                </a:moveTo>
                <a:lnTo>
                  <a:pt x="531180" y="13231"/>
                </a:lnTo>
                <a:cubicBezTo>
                  <a:pt x="228036" y="73957"/>
                  <a:pt x="0" y="336532"/>
                  <a:pt x="0" y="651247"/>
                </a:cubicBezTo>
                <a:cubicBezTo>
                  <a:pt x="0" y="965962"/>
                  <a:pt x="228036" y="1228537"/>
                  <a:pt x="531180" y="1289263"/>
                </a:cubicBezTo>
                <a:lnTo>
                  <a:pt x="665251" y="1302494"/>
                </a:lnTo>
                <a:close/>
              </a:path>
            </a:pathLst>
          </a:custGeom>
          <a:solidFill>
            <a:srgbClr val="E4EDF8">
              <a:alpha val="37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61" name="楕円 60">
            <a:extLst>
              <a:ext uri="{FF2B5EF4-FFF2-40B4-BE49-F238E27FC236}">
                <a16:creationId xmlns:a16="http://schemas.microsoft.com/office/drawing/2014/main" id="{176AE417-EEBC-A496-B832-B93454CB2FFB}"/>
              </a:ext>
            </a:extLst>
          </p:cNvPr>
          <p:cNvSpPr/>
          <p:nvPr/>
        </p:nvSpPr>
        <p:spPr>
          <a:xfrm>
            <a:off x="12039" y="3165666"/>
            <a:ext cx="455505" cy="458489"/>
          </a:xfrm>
          <a:prstGeom prst="ellipse">
            <a:avLst/>
          </a:prstGeom>
          <a:solidFill>
            <a:srgbClr val="EDF6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008F68AA-2116-D621-8A8E-A4D5CC7ECEF6}"/>
              </a:ext>
            </a:extLst>
          </p:cNvPr>
          <p:cNvSpPr/>
          <p:nvPr/>
        </p:nvSpPr>
        <p:spPr>
          <a:xfrm>
            <a:off x="4673846" y="6453336"/>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CC271B2C-8C23-AE06-6373-A7979A84632D}"/>
              </a:ext>
            </a:extLst>
          </p:cNvPr>
          <p:cNvSpPr/>
          <p:nvPr/>
        </p:nvSpPr>
        <p:spPr>
          <a:xfrm>
            <a:off x="458068" y="430408"/>
            <a:ext cx="8227865" cy="6022927"/>
          </a:xfrm>
          <a:prstGeom prst="rect">
            <a:avLst/>
          </a:prstGeom>
          <a:solidFill>
            <a:schemeClr val="bg1"/>
          </a:solidFill>
          <a:ln w="3175">
            <a:solidFill>
              <a:srgbClr val="C6D9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4A1A96D0-3701-9FA1-32A5-AAB4D9E7F2B7}"/>
              </a:ext>
            </a:extLst>
          </p:cNvPr>
          <p:cNvSpPr/>
          <p:nvPr/>
        </p:nvSpPr>
        <p:spPr>
          <a:xfrm>
            <a:off x="1030908" y="687227"/>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楕円 61">
            <a:extLst>
              <a:ext uri="{FF2B5EF4-FFF2-40B4-BE49-F238E27FC236}">
                <a16:creationId xmlns:a16="http://schemas.microsoft.com/office/drawing/2014/main" id="{63727E48-D6C1-163A-199C-AA31060DC24F}"/>
              </a:ext>
            </a:extLst>
          </p:cNvPr>
          <p:cNvSpPr/>
          <p:nvPr/>
        </p:nvSpPr>
        <p:spPr>
          <a:xfrm>
            <a:off x="38280" y="4010979"/>
            <a:ext cx="243156" cy="244703"/>
          </a:xfrm>
          <a:prstGeom prst="ellipse">
            <a:avLst/>
          </a:prstGeom>
          <a:solidFill>
            <a:srgbClr val="F1FD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B9D164C-A6E8-D568-51F8-F9573C967424}"/>
              </a:ext>
            </a:extLst>
          </p:cNvPr>
          <p:cNvSpPr txBox="1"/>
          <p:nvPr/>
        </p:nvSpPr>
        <p:spPr>
          <a:xfrm>
            <a:off x="1168868" y="1253350"/>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23" name="テキスト ボックス 22">
            <a:extLst>
              <a:ext uri="{FF2B5EF4-FFF2-40B4-BE49-F238E27FC236}">
                <a16:creationId xmlns:a16="http://schemas.microsoft.com/office/drawing/2014/main" id="{D0A2A1A8-2071-9945-FEE5-1561F524671D}"/>
              </a:ext>
            </a:extLst>
          </p:cNvPr>
          <p:cNvSpPr txBox="1"/>
          <p:nvPr/>
        </p:nvSpPr>
        <p:spPr>
          <a:xfrm>
            <a:off x="1168868" y="1863844"/>
            <a:ext cx="8064896" cy="593560"/>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制度の基本について～基本的な労働法制～</a:t>
            </a:r>
          </a:p>
        </p:txBody>
      </p:sp>
      <p:sp>
        <p:nvSpPr>
          <p:cNvPr id="24" name="テキスト ボックス 23">
            <a:extLst>
              <a:ext uri="{FF2B5EF4-FFF2-40B4-BE49-F238E27FC236}">
                <a16:creationId xmlns:a16="http://schemas.microsoft.com/office/drawing/2014/main" id="{0D23BA68-EA97-501E-B5D9-5140644F47DD}"/>
              </a:ext>
            </a:extLst>
          </p:cNvPr>
          <p:cNvSpPr txBox="1"/>
          <p:nvPr/>
        </p:nvSpPr>
        <p:spPr>
          <a:xfrm>
            <a:off x="1168868" y="2461812"/>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25" name="テキスト ボックス 24">
            <a:extLst>
              <a:ext uri="{FF2B5EF4-FFF2-40B4-BE49-F238E27FC236}">
                <a16:creationId xmlns:a16="http://schemas.microsoft.com/office/drawing/2014/main" id="{6B05E80A-9DF6-1EE5-B28B-D596C3B3F65F}"/>
              </a:ext>
            </a:extLst>
          </p:cNvPr>
          <p:cNvSpPr txBox="1"/>
          <p:nvPr/>
        </p:nvSpPr>
        <p:spPr>
          <a:xfrm>
            <a:off x="1168868" y="369217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現場を支える副業</a:t>
            </a:r>
            <a:r>
              <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兼業のために</a:t>
            </a:r>
          </a:p>
        </p:txBody>
      </p:sp>
      <p:sp>
        <p:nvSpPr>
          <p:cNvPr id="26" name="テキスト ボックス 25">
            <a:extLst>
              <a:ext uri="{FF2B5EF4-FFF2-40B4-BE49-F238E27FC236}">
                <a16:creationId xmlns:a16="http://schemas.microsoft.com/office/drawing/2014/main" id="{1D85372C-9710-9715-21C6-423DEC519553}"/>
              </a:ext>
            </a:extLst>
          </p:cNvPr>
          <p:cNvSpPr txBox="1"/>
          <p:nvPr/>
        </p:nvSpPr>
        <p:spPr>
          <a:xfrm>
            <a:off x="1168868" y="487432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医師のプロフェッショナリズム</a:t>
            </a:r>
          </a:p>
        </p:txBody>
      </p:sp>
      <p:sp>
        <p:nvSpPr>
          <p:cNvPr id="27" name="テキスト ボックス 26">
            <a:extLst>
              <a:ext uri="{FF2B5EF4-FFF2-40B4-BE49-F238E27FC236}">
                <a16:creationId xmlns:a16="http://schemas.microsoft.com/office/drawing/2014/main" id="{22B3EAD2-9C3C-C60B-F176-4C627F0393CD}"/>
              </a:ext>
            </a:extLst>
          </p:cNvPr>
          <p:cNvSpPr txBox="1"/>
          <p:nvPr/>
        </p:nvSpPr>
        <p:spPr>
          <a:xfrm>
            <a:off x="1168868" y="3081684"/>
            <a:ext cx="7769105"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8" name="テキスト ボックス 27">
            <a:extLst>
              <a:ext uri="{FF2B5EF4-FFF2-40B4-BE49-F238E27FC236}">
                <a16:creationId xmlns:a16="http://schemas.microsoft.com/office/drawing/2014/main" id="{2EE39A03-BD26-43B0-8F9E-E730DCE5FA66}"/>
              </a:ext>
            </a:extLst>
          </p:cNvPr>
          <p:cNvSpPr txBox="1"/>
          <p:nvPr/>
        </p:nvSpPr>
        <p:spPr>
          <a:xfrm>
            <a:off x="1168868" y="4280768"/>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タスク・シフト</a:t>
            </a:r>
            <a:r>
              <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シェア</a:t>
            </a:r>
          </a:p>
        </p:txBody>
      </p:sp>
      <p:sp>
        <p:nvSpPr>
          <p:cNvPr id="29" name="テキスト ボックス 28">
            <a:extLst>
              <a:ext uri="{FF2B5EF4-FFF2-40B4-BE49-F238E27FC236}">
                <a16:creationId xmlns:a16="http://schemas.microsoft.com/office/drawing/2014/main" id="{4CA62E6E-A8C3-192A-3622-DD4681BBFC52}"/>
              </a:ext>
            </a:extLst>
          </p:cNvPr>
          <p:cNvSpPr txBox="1"/>
          <p:nvPr/>
        </p:nvSpPr>
        <p:spPr>
          <a:xfrm>
            <a:off x="1168868" y="5465306"/>
            <a:ext cx="5597106" cy="593560"/>
          </a:xfrm>
          <a:prstGeom prst="rect">
            <a:avLst/>
          </a:prstGeom>
          <a:noFill/>
        </p:spPr>
        <p:txBody>
          <a:bodyPr wrap="square">
            <a:spAutoFit/>
          </a:bodyPr>
          <a:lstStyle/>
          <a:p>
            <a:pPr marL="152400" indent="-152400">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働き方を守る様々な法制度</a:t>
            </a:r>
          </a:p>
        </p:txBody>
      </p:sp>
      <p:sp>
        <p:nvSpPr>
          <p:cNvPr id="33" name="正方形/長方形 32">
            <a:extLst>
              <a:ext uri="{FF2B5EF4-FFF2-40B4-BE49-F238E27FC236}">
                <a16:creationId xmlns:a16="http://schemas.microsoft.com/office/drawing/2014/main" id="{18FBB9E7-A45C-BDB6-35A9-6BD840B80F8A}"/>
              </a:ext>
            </a:extLst>
          </p:cNvPr>
          <p:cNvSpPr/>
          <p:nvPr/>
        </p:nvSpPr>
        <p:spPr>
          <a:xfrm>
            <a:off x="464223" y="428333"/>
            <a:ext cx="2438894" cy="74287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C1E929E2-A7CD-1E8C-31A3-AB9496C7A0BC}"/>
              </a:ext>
            </a:extLst>
          </p:cNvPr>
          <p:cNvSpPr txBox="1"/>
          <p:nvPr/>
        </p:nvSpPr>
        <p:spPr>
          <a:xfrm>
            <a:off x="858548" y="463326"/>
            <a:ext cx="1502453" cy="653720"/>
          </a:xfrm>
          <a:prstGeom prst="rect">
            <a:avLst/>
          </a:prstGeom>
          <a:noFill/>
        </p:spPr>
        <p:txBody>
          <a:bodyPr wrap="square">
            <a:spAutoFit/>
          </a:bodyPr>
          <a:lstStyle/>
          <a:p>
            <a:pPr marL="152400" indent="-152400" algn="dist"/>
            <a:r>
              <a:rPr lang="ja-JP" altLang="en-US" sz="40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目次</a:t>
            </a:r>
            <a:endPar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1191523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737D6225-2F31-29C7-E6A7-9E1DA046E431}"/>
              </a:ext>
            </a:extLst>
          </p:cNvPr>
          <p:cNvSpPr/>
          <p:nvPr/>
        </p:nvSpPr>
        <p:spPr>
          <a:xfrm>
            <a:off x="371946" y="4943302"/>
            <a:ext cx="8400109" cy="1222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E4CCD2F3-0725-3D87-9C2C-8AFBB1B8181E}"/>
              </a:ext>
            </a:extLst>
          </p:cNvPr>
          <p:cNvSpPr txBox="1"/>
          <p:nvPr/>
        </p:nvSpPr>
        <p:spPr>
          <a:xfrm>
            <a:off x="1587301" y="1628800"/>
            <a:ext cx="5751030"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宿直中の手待ち時間も、</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原則は労働時間</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になります。</a:t>
            </a:r>
            <a:endPar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D0EB3E83-2BF1-BFD4-EBA2-AF8863CC6E1C}"/>
              </a:ext>
            </a:extLst>
          </p:cNvPr>
          <p:cNvSpPr txBox="1"/>
          <p:nvPr/>
        </p:nvSpPr>
        <p:spPr>
          <a:xfrm>
            <a:off x="791580" y="5087505"/>
            <a:ext cx="7884876" cy="923330"/>
          </a:xfrm>
          <a:prstGeom prst="rect">
            <a:avLst/>
          </a:prstGeom>
          <a:noFill/>
        </p:spPr>
        <p:txBody>
          <a:bodyPr wrap="square">
            <a:spAutoFit/>
          </a:bodyPr>
          <a:lstStyle/>
          <a:p>
            <a:pPr marL="182563" lvl="0" indent="-182563" algn="just">
              <a:defRPr/>
            </a:pPr>
            <a:r>
              <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許可の範囲で労働時間に関する規定の適用がなくなりますが、</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許可を受けた宿日直中に通常の勤務時間と同様の業務に従事する</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82563" lvl="0" indent="-182563" algn="just">
              <a:defRPr/>
            </a:pPr>
            <a:r>
              <a:rPr kumimoji="1" lang="ja-JP" altLang="en-US"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　時間については</a:t>
            </a: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、許可の効果が及ばず、労働基準法の適用があります。</a:t>
            </a:r>
            <a:endParaRPr kumimoji="1" lang="en-US" altLang="ja-JP"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99D7BB51-E4FA-28EF-A0C7-72B70EA89E41}"/>
              </a:ext>
            </a:extLst>
          </p:cNvPr>
          <p:cNvSpPr txBox="1"/>
          <p:nvPr/>
        </p:nvSpPr>
        <p:spPr>
          <a:xfrm>
            <a:off x="1587300" y="2780928"/>
            <a:ext cx="7241386" cy="12311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医療機関が労働基準監督署による</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宿日直許可</a:t>
            </a: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を</a:t>
            </a:r>
            <a:endParaRPr kumimoji="1" lang="en-US" altLang="ja-JP"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受けている場合は、その宿日直に携わる時間は</a:t>
            </a:r>
            <a:endParaRPr kumimoji="1" lang="en-US" altLang="ja-JP" sz="22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1" i="0" u="none" strike="noStrike" kern="100" cap="none" spc="0" normalizeH="0" baseline="0" noProof="0" dirty="0">
                <a:ln>
                  <a:noFill/>
                </a:ln>
                <a:solidFill>
                  <a:schemeClr val="tx1">
                    <a:lumMod val="75000"/>
                    <a:lumOff val="25000"/>
                  </a:schemeClr>
                </a:solidFill>
                <a:effectLst/>
                <a:uLnTx/>
                <a:uFillTx/>
                <a:latin typeface="Yu Gothic" panose="020B0400000000000000" pitchFamily="34" charset="-128"/>
                <a:ea typeface="Yu Gothic" panose="020B0400000000000000" pitchFamily="34" charset="-128"/>
                <a:cs typeface="Times New Roman" panose="02020603050405020304" pitchFamily="18" charset="0"/>
              </a:rPr>
              <a:t>規制の対象となる</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労働時間には含まれません</a:t>
            </a:r>
            <a:r>
              <a:rPr kumimoji="1" lang="ja-JP" altLang="en-US"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en-US" altLang="ja-JP"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11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ja-JP" altLang="en-US" sz="2800" b="1" i="0" u="none" strike="noStrike" kern="1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F5D97312-3CFB-21A2-C339-7C89A94BC3E2}"/>
              </a:ext>
            </a:extLst>
          </p:cNvPr>
          <p:cNvSpPr txBox="1"/>
          <p:nvPr/>
        </p:nvSpPr>
        <p:spPr>
          <a:xfrm>
            <a:off x="601232" y="620688"/>
            <a:ext cx="7941537"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lang="ja-JP" altLang="en-US" sz="3200" b="1" kern="100" dirty="0">
                <a:solidFill>
                  <a:srgbClr val="4F81BD"/>
                </a:solidFill>
                <a:latin typeface="Yu Gothic" panose="020B0400000000000000" pitchFamily="34" charset="-128"/>
                <a:ea typeface="Yu Gothic" panose="020B0400000000000000" pitchFamily="34" charset="-128"/>
                <a:cs typeface="Times New Roman" panose="02020603050405020304" pitchFamily="18" charset="0"/>
              </a:rPr>
              <a:t>宿直</a:t>
            </a: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4" name="図 3" descr="アイコン&#10;&#10;自動的に生成された説明">
            <a:extLst>
              <a:ext uri="{FF2B5EF4-FFF2-40B4-BE49-F238E27FC236}">
                <a16:creationId xmlns:a16="http://schemas.microsoft.com/office/drawing/2014/main" id="{70FACBA2-D1B2-EA58-CF43-4CAF605C7F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1648545"/>
            <a:ext cx="618801" cy="456316"/>
          </a:xfrm>
          <a:prstGeom prst="rect">
            <a:avLst/>
          </a:prstGeom>
        </p:spPr>
      </p:pic>
      <p:pic>
        <p:nvPicPr>
          <p:cNvPr id="5" name="図 4" descr="アイコン&#10;&#10;自動的に生成された説明">
            <a:extLst>
              <a:ext uri="{FF2B5EF4-FFF2-40B4-BE49-F238E27FC236}">
                <a16:creationId xmlns:a16="http://schemas.microsoft.com/office/drawing/2014/main" id="{7F051D41-3393-4E5D-0F14-D6B2F0C48E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53" y="2787935"/>
            <a:ext cx="618801" cy="456316"/>
          </a:xfrm>
          <a:prstGeom prst="rect">
            <a:avLst/>
          </a:prstGeom>
        </p:spPr>
      </p:pic>
      <p:sp>
        <p:nvSpPr>
          <p:cNvPr id="14" name="テキスト ボックス 13">
            <a:extLst>
              <a:ext uri="{FF2B5EF4-FFF2-40B4-BE49-F238E27FC236}">
                <a16:creationId xmlns:a16="http://schemas.microsoft.com/office/drawing/2014/main" id="{3EB6715E-E8FA-3B93-CDAE-2BDF7C226451}"/>
              </a:ext>
            </a:extLst>
          </p:cNvPr>
          <p:cNvSpPr txBox="1"/>
          <p:nvPr/>
        </p:nvSpPr>
        <p:spPr>
          <a:xfrm>
            <a:off x="842656" y="4457391"/>
            <a:ext cx="2036478" cy="369332"/>
          </a:xfrm>
          <a:prstGeom prst="rect">
            <a:avLst/>
          </a:prstGeom>
          <a:noFill/>
        </p:spPr>
        <p:txBody>
          <a:bodyPr wrap="square" rtlCol="0">
            <a:spAutoFit/>
          </a:bodyPr>
          <a:lstStyle/>
          <a:p>
            <a:pPr algn="ct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詳しくいうと</a:t>
            </a: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24" name="図 23" descr="アイコン&#10;&#10;自動的に生成された説明">
            <a:extLst>
              <a:ext uri="{FF2B5EF4-FFF2-40B4-BE49-F238E27FC236}">
                <a16:creationId xmlns:a16="http://schemas.microsoft.com/office/drawing/2014/main" id="{774BC25F-3E99-4299-76AD-5E38FD801A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6744" y="4483405"/>
            <a:ext cx="484914" cy="418411"/>
          </a:xfrm>
          <a:prstGeom prst="rect">
            <a:avLst/>
          </a:prstGeom>
        </p:spPr>
      </p:pic>
      <p:pic>
        <p:nvPicPr>
          <p:cNvPr id="25" name="図 24" descr="アイコン&#10;&#10;自動的に生成された説明">
            <a:extLst>
              <a:ext uri="{FF2B5EF4-FFF2-40B4-BE49-F238E27FC236}">
                <a16:creationId xmlns:a16="http://schemas.microsoft.com/office/drawing/2014/main" id="{F6FAF724-9AAB-A38C-9845-CC475CF6730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2790942" y="4514021"/>
            <a:ext cx="484914" cy="387795"/>
          </a:xfrm>
          <a:prstGeom prst="rect">
            <a:avLst/>
          </a:prstGeom>
        </p:spPr>
      </p:pic>
      <p:sp>
        <p:nvSpPr>
          <p:cNvPr id="13"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96600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4347452-A35A-368E-74FB-B9D1016D927E}"/>
              </a:ext>
            </a:extLst>
          </p:cNvPr>
          <p:cNvSpPr/>
          <p:nvPr/>
        </p:nvSpPr>
        <p:spPr>
          <a:xfrm>
            <a:off x="371946" y="3068961"/>
            <a:ext cx="8400109" cy="273630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0CD8B11D-D5F1-0EE1-F7F7-191D28FE9078}"/>
              </a:ext>
            </a:extLst>
          </p:cNvPr>
          <p:cNvSpPr txBox="1"/>
          <p:nvPr/>
        </p:nvSpPr>
        <p:spPr>
          <a:xfrm>
            <a:off x="385301" y="3296885"/>
            <a:ext cx="8316940" cy="2262158"/>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宿日直許可基準の概要</a:t>
            </a:r>
            <a: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9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・常態として、</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ほとんど労働する必要のない勤務</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であり、通常の労働の継続ではないこと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・問診等による診察（軽度の処置を含む）等、特殊の措置を必要としない</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軽度の又は</a:t>
            </a:r>
            <a:endParaRPr kumimoji="1" lang="en-US" altLang="ja-JP"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短時間の業務</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に限ること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・夜間に</a:t>
            </a:r>
            <a:r>
              <a:rPr kumimoji="1" lang="ja-JP" altLang="en-US" sz="16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十分睡眠が取り得る</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こと</a:t>
            </a: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・通常と</a:t>
            </a:r>
            <a:r>
              <a:rPr lang="ja-JP" altLang="en-US" sz="1600" kern="100" dirty="0">
                <a:solidFill>
                  <a:prstClr val="black">
                    <a:lumMod val="75000"/>
                    <a:lumOff val="25000"/>
                  </a:prstClr>
                </a:solidFill>
                <a:latin typeface="游ゴシック" panose="020B0400000000000000" pitchFamily="50" charset="-128"/>
                <a:ea typeface="游ゴシック" panose="020B0400000000000000" pitchFamily="50" charset="-128"/>
                <a:cs typeface="Times New Roman" panose="02020603050405020304" pitchFamily="18" charset="0"/>
              </a:rPr>
              <a:t>同じような</a:t>
            </a:r>
            <a:r>
              <a:rPr kumimoji="1" lang="ja-JP" altLang="en-US" sz="16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業務がまれにあっても、一般的にはほとんど労働することがない勤務である場合は、許可は取り消されない</a:t>
            </a:r>
          </a:p>
        </p:txBody>
      </p:sp>
      <p:sp>
        <p:nvSpPr>
          <p:cNvPr id="9" name="テキスト ボックス 8">
            <a:extLst>
              <a:ext uri="{FF2B5EF4-FFF2-40B4-BE49-F238E27FC236}">
                <a16:creationId xmlns:a16="http://schemas.microsoft.com/office/drawing/2014/main" id="{37925224-EC4A-115D-9A5A-12D12793524E}"/>
              </a:ext>
            </a:extLst>
          </p:cNvPr>
          <p:cNvSpPr txBox="1"/>
          <p:nvPr/>
        </p:nvSpPr>
        <p:spPr>
          <a:xfrm>
            <a:off x="1530694" y="1484784"/>
            <a:ext cx="6929738"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rPr>
              <a:t>宿日直許可の有無により取り扱いが異なるため、</a:t>
            </a:r>
            <a:endParaRPr kumimoji="1" lang="en-US" altLang="ja-JP" sz="2000" b="1" i="0" u="none" strike="noStrike" kern="100" cap="none" spc="0" normalizeH="0" baseline="0" noProof="0" dirty="0">
              <a:ln>
                <a:noFill/>
              </a:ln>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勤務している医療機関での取り扱いを確認</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sp>
        <p:nvSpPr>
          <p:cNvPr id="2" name="テキスト ボックス 1">
            <a:extLst>
              <a:ext uri="{FF2B5EF4-FFF2-40B4-BE49-F238E27FC236}">
                <a16:creationId xmlns:a16="http://schemas.microsoft.com/office/drawing/2014/main" id="{ECD818B6-D7AD-19DC-EE6F-CE3E64C9AEFA}"/>
              </a:ext>
            </a:extLst>
          </p:cNvPr>
          <p:cNvSpPr txBox="1"/>
          <p:nvPr/>
        </p:nvSpPr>
        <p:spPr>
          <a:xfrm>
            <a:off x="561524" y="620688"/>
            <a:ext cx="8020952"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宿直は労働時間に含まれるのでしょうか？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3" name="図 2" descr="アイコン&#10;&#10;自動的に生成された説明">
            <a:extLst>
              <a:ext uri="{FF2B5EF4-FFF2-40B4-BE49-F238E27FC236}">
                <a16:creationId xmlns:a16="http://schemas.microsoft.com/office/drawing/2014/main" id="{6F5EB03F-B7F9-BBB0-8030-BEFB98BFC3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4110" y="1697906"/>
            <a:ext cx="726536" cy="683547"/>
          </a:xfrm>
          <a:prstGeom prst="rect">
            <a:avLst/>
          </a:prstGeom>
        </p:spPr>
      </p:pic>
      <p:sp>
        <p:nvSpPr>
          <p:cNvPr id="8" name="タイトル 1">
            <a:extLst>
              <a:ext uri="{FF2B5EF4-FFF2-40B4-BE49-F238E27FC236}">
                <a16:creationId xmlns:a16="http://schemas.microsoft.com/office/drawing/2014/main" id="{7EA62CF9-BC34-C888-DBC2-47AE26EBF918}"/>
              </a:ext>
            </a:extLst>
          </p:cNvPr>
          <p:cNvSpPr txBox="1">
            <a:spLocks/>
          </p:cNvSpPr>
          <p:nvPr/>
        </p:nvSpPr>
        <p:spPr>
          <a:xfrm>
            <a:off x="6797024" y="6453337"/>
            <a:ext cx="2095456"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zh-TW" altLang="en-US" sz="1600" b="1" dirty="0">
                <a:solidFill>
                  <a:schemeClr val="bg2">
                    <a:lumMod val="25000"/>
                  </a:schemeClr>
                </a:solidFill>
                <a:latin typeface="游ゴシック" panose="020B0400000000000000" pitchFamily="50" charset="-128"/>
                <a:ea typeface="游ゴシック" panose="020B0400000000000000" pitchFamily="50" charset="-128"/>
              </a:rPr>
              <a:t>宿日直許可</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3846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a:extLst>
              <a:ext uri="{FF2B5EF4-FFF2-40B4-BE49-F238E27FC236}">
                <a16:creationId xmlns:a16="http://schemas.microsoft.com/office/drawing/2014/main" id="{E758A5C8-DC73-A4D9-20A6-FEA87440C426}"/>
              </a:ext>
            </a:extLst>
          </p:cNvPr>
          <p:cNvSpPr txBox="1"/>
          <p:nvPr/>
        </p:nvSpPr>
        <p:spPr>
          <a:xfrm>
            <a:off x="1730865" y="2855838"/>
            <a:ext cx="6841212"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在院時間が全て労働時間になるわけではなく、</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使用者の指揮命令下に置かれているか</a:t>
            </a:r>
            <a:endParaRPr kumimoji="1" lang="en-US" altLang="ja-JP"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によって判断されます。</a:t>
            </a:r>
          </a:p>
        </p:txBody>
      </p:sp>
      <p:sp>
        <p:nvSpPr>
          <p:cNvPr id="20" name="テキスト ボックス 19">
            <a:extLst>
              <a:ext uri="{FF2B5EF4-FFF2-40B4-BE49-F238E27FC236}">
                <a16:creationId xmlns:a16="http://schemas.microsoft.com/office/drawing/2014/main" id="{D998A4BC-6687-53D1-EDB4-B944ACC18FB2}"/>
              </a:ext>
            </a:extLst>
          </p:cNvPr>
          <p:cNvSpPr txBox="1"/>
          <p:nvPr/>
        </p:nvSpPr>
        <p:spPr>
          <a:xfrm>
            <a:off x="1730865" y="1580145"/>
            <a:ext cx="6481172"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上司等の</a:t>
            </a: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明示・黙示の指示</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によって行われるものは、</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労働時間に該当する</a:t>
            </a: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ことになります。</a:t>
            </a: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21" name="図 20" descr="記号, らくがき, 時計, シャツ が含まれている画像&#10;&#10;自動的に生成された説明">
            <a:extLst>
              <a:ext uri="{FF2B5EF4-FFF2-40B4-BE49-F238E27FC236}">
                <a16:creationId xmlns:a16="http://schemas.microsoft.com/office/drawing/2014/main" id="{D15B8EB3-80E4-794D-7753-09325E9B0B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4540" y="4184905"/>
            <a:ext cx="4274920" cy="2149747"/>
          </a:xfrm>
          <a:prstGeom prst="rect">
            <a:avLst/>
          </a:prstGeom>
        </p:spPr>
      </p:pic>
      <p:pic>
        <p:nvPicPr>
          <p:cNvPr id="4" name="図 3" descr="アイコン&#10;&#10;自動的に生成された説明">
            <a:extLst>
              <a:ext uri="{FF2B5EF4-FFF2-40B4-BE49-F238E27FC236}">
                <a16:creationId xmlns:a16="http://schemas.microsoft.com/office/drawing/2014/main" id="{EC09087E-1829-68E0-8570-76A789A3F9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7584" y="2914261"/>
            <a:ext cx="618801" cy="456316"/>
          </a:xfrm>
          <a:prstGeom prst="rect">
            <a:avLst/>
          </a:prstGeom>
        </p:spPr>
      </p:pic>
      <p:pic>
        <p:nvPicPr>
          <p:cNvPr id="5" name="図 4" descr="アイコン&#10;&#10;自動的に生成された説明">
            <a:extLst>
              <a:ext uri="{FF2B5EF4-FFF2-40B4-BE49-F238E27FC236}">
                <a16:creationId xmlns:a16="http://schemas.microsoft.com/office/drawing/2014/main" id="{A1869470-9EC6-385A-EDFB-70B5F3149F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853" y="1613297"/>
            <a:ext cx="618801" cy="456316"/>
          </a:xfrm>
          <a:prstGeom prst="rect">
            <a:avLst/>
          </a:prstGeom>
        </p:spPr>
      </p:pic>
      <p:sp>
        <p:nvSpPr>
          <p:cNvPr id="3" name="タイトル 1">
            <a:extLst>
              <a:ext uri="{FF2B5EF4-FFF2-40B4-BE49-F238E27FC236}">
                <a16:creationId xmlns:a16="http://schemas.microsoft.com/office/drawing/2014/main" id="{B387E777-5097-40BA-E079-37364F852B3E}"/>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1098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a:extLst>
              <a:ext uri="{FF2B5EF4-FFF2-40B4-BE49-F238E27FC236}">
                <a16:creationId xmlns:a16="http://schemas.microsoft.com/office/drawing/2014/main" id="{2AC17058-C7CA-7D3B-8F19-CFBFBFDEEAD4}"/>
              </a:ext>
            </a:extLst>
          </p:cNvPr>
          <p:cNvSpPr/>
          <p:nvPr/>
        </p:nvSpPr>
        <p:spPr>
          <a:xfrm>
            <a:off x="615359" y="2924944"/>
            <a:ext cx="7913283" cy="294428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テキスト ボックス 9">
            <a:extLst>
              <a:ext uri="{FF2B5EF4-FFF2-40B4-BE49-F238E27FC236}">
                <a16:creationId xmlns:a16="http://schemas.microsoft.com/office/drawing/2014/main" id="{06862F4A-2A12-A6F1-72CC-DEB9C1410CB2}"/>
              </a:ext>
            </a:extLst>
          </p:cNvPr>
          <p:cNvSpPr txBox="1"/>
          <p:nvPr/>
        </p:nvSpPr>
        <p:spPr>
          <a:xfrm>
            <a:off x="534450" y="3203190"/>
            <a:ext cx="8096095" cy="240835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研鑽に当たるものの具体例</a:t>
            </a:r>
            <a: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2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5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・診療ガイドラインや新しい治療法等の勉強</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・学会・院内勉強会等への参加や準備、</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専門医の取得・更新に係る講習会受講等</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・宿直シフト外で時間外に待機し、手術・</a:t>
            </a:r>
            <a:r>
              <a:rPr lang="ja-JP" altLang="en-US" sz="2000" kern="100" dirty="0">
                <a:solidFill>
                  <a:prstClr val="black">
                    <a:lumMod val="75000"/>
                    <a:lumOff val="25000"/>
                  </a:prstClr>
                </a:solidFill>
                <a:latin typeface="游ゴシック" panose="020B0400000000000000" pitchFamily="50" charset="-128"/>
                <a:ea typeface="游ゴシック" panose="020B0400000000000000" pitchFamily="50" charset="-128"/>
                <a:cs typeface="Times New Roman" panose="02020603050405020304" pitchFamily="18" charset="0"/>
              </a:rPr>
              <a:t>処置</a:t>
            </a:r>
            <a:r>
              <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等の見学を行うこと</a:t>
            </a: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en-US" altLang="ja-JP"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0"/>
              </a:spcAft>
              <a:buClrTx/>
              <a:buSzTx/>
              <a:buFontTx/>
              <a:buNone/>
              <a:tabLst/>
              <a:defRPr/>
            </a:pPr>
            <a:endParaRPr kumimoji="1" lang="ja-JP" altLang="en-US" sz="20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3" name="テキスト ボックス 22">
            <a:extLst>
              <a:ext uri="{FF2B5EF4-FFF2-40B4-BE49-F238E27FC236}">
                <a16:creationId xmlns:a16="http://schemas.microsoft.com/office/drawing/2014/main" id="{862E9374-1598-CBF7-FBC8-A842E19AA088}"/>
              </a:ext>
            </a:extLst>
          </p:cNvPr>
          <p:cNvSpPr txBox="1"/>
          <p:nvPr/>
        </p:nvSpPr>
        <p:spPr>
          <a:xfrm>
            <a:off x="398682" y="625584"/>
            <a:ext cx="8346636"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研鑽は労働時間に含まれるのでしょうか？</a:t>
            </a:r>
            <a:endParaRPr kumimoji="1" lang="en-US" altLang="ja-JP" sz="32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5B0ACEE3-35C0-42F2-F509-437FF0E992B3}"/>
              </a:ext>
            </a:extLst>
          </p:cNvPr>
          <p:cNvSpPr txBox="1"/>
          <p:nvPr/>
        </p:nvSpPr>
        <p:spPr>
          <a:xfrm>
            <a:off x="2166139" y="5385655"/>
            <a:ext cx="6570933"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上司の指示の下で行われる場合は、労働時間となります。</a:t>
            </a:r>
            <a:endParaRPr kumimoji="1" lang="ja-JP" altLang="en-US"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3" name="テキスト ボックス 12">
            <a:extLst>
              <a:ext uri="{FF2B5EF4-FFF2-40B4-BE49-F238E27FC236}">
                <a16:creationId xmlns:a16="http://schemas.microsoft.com/office/drawing/2014/main" id="{B441D5E8-9150-7886-EA1F-C5291D906613}"/>
              </a:ext>
            </a:extLst>
          </p:cNvPr>
          <p:cNvSpPr txBox="1"/>
          <p:nvPr/>
        </p:nvSpPr>
        <p:spPr>
          <a:xfrm>
            <a:off x="1619672" y="1628800"/>
            <a:ext cx="723219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勤務している医療機関での研鑽の</a:t>
            </a:r>
            <a:endPar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取り扱いを確認</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14" name="図 13">
            <a:extLst>
              <a:ext uri="{FF2B5EF4-FFF2-40B4-BE49-F238E27FC236}">
                <a16:creationId xmlns:a16="http://schemas.microsoft.com/office/drawing/2014/main" id="{B3F3E01A-6BAD-6A28-6C39-58B8B80D2E6B}"/>
              </a:ext>
            </a:extLst>
          </p:cNvPr>
          <p:cNvPicPr>
            <a:picLocks noChangeAspect="1"/>
          </p:cNvPicPr>
          <p:nvPr/>
        </p:nvPicPr>
        <p:blipFill>
          <a:blip r:embed="rId3"/>
          <a:stretch>
            <a:fillRect/>
          </a:stretch>
        </p:blipFill>
        <p:spPr>
          <a:xfrm flipH="1">
            <a:off x="483224" y="5184596"/>
            <a:ext cx="1822892" cy="1366488"/>
          </a:xfrm>
          <a:prstGeom prst="rect">
            <a:avLst/>
          </a:prstGeom>
        </p:spPr>
      </p:pic>
      <p:pic>
        <p:nvPicPr>
          <p:cNvPr id="4" name="図 3">
            <a:extLst>
              <a:ext uri="{FF2B5EF4-FFF2-40B4-BE49-F238E27FC236}">
                <a16:creationId xmlns:a16="http://schemas.microsoft.com/office/drawing/2014/main" id="{C4BD6DC1-EF0C-235F-8CBC-3C0D3DAEA0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276" y="6144586"/>
            <a:ext cx="534865" cy="377921"/>
          </a:xfrm>
          <a:prstGeom prst="rect">
            <a:avLst/>
          </a:prstGeom>
        </p:spPr>
      </p:pic>
      <p:grpSp>
        <p:nvGrpSpPr>
          <p:cNvPr id="12" name="グループ化 11">
            <a:extLst>
              <a:ext uri="{FF2B5EF4-FFF2-40B4-BE49-F238E27FC236}">
                <a16:creationId xmlns:a16="http://schemas.microsoft.com/office/drawing/2014/main" id="{56885509-4261-D637-3632-4771943E32F7}"/>
              </a:ext>
            </a:extLst>
          </p:cNvPr>
          <p:cNvGrpSpPr/>
          <p:nvPr/>
        </p:nvGrpSpPr>
        <p:grpSpPr>
          <a:xfrm>
            <a:off x="1006141" y="1656155"/>
            <a:ext cx="156325" cy="764779"/>
            <a:chOff x="1006141" y="1656155"/>
            <a:chExt cx="156325" cy="764779"/>
          </a:xfrm>
        </p:grpSpPr>
        <p:sp>
          <p:nvSpPr>
            <p:cNvPr id="6" name="楕円 5">
              <a:extLst>
                <a:ext uri="{FF2B5EF4-FFF2-40B4-BE49-F238E27FC236}">
                  <a16:creationId xmlns:a16="http://schemas.microsoft.com/office/drawing/2014/main" id="{8B97D957-8F83-41F8-4CA1-D53AABE182A9}"/>
                </a:ext>
              </a:extLst>
            </p:cNvPr>
            <p:cNvSpPr/>
            <p:nvPr/>
          </p:nvSpPr>
          <p:spPr>
            <a:xfrm>
              <a:off x="1018078" y="1656155"/>
              <a:ext cx="134348" cy="116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楕円 6">
              <a:extLst>
                <a:ext uri="{FF2B5EF4-FFF2-40B4-BE49-F238E27FC236}">
                  <a16:creationId xmlns:a16="http://schemas.microsoft.com/office/drawing/2014/main" id="{DC4F44CE-AF04-0884-EB48-57112034DDCD}"/>
                </a:ext>
              </a:extLst>
            </p:cNvPr>
            <p:cNvSpPr/>
            <p:nvPr/>
          </p:nvSpPr>
          <p:spPr>
            <a:xfrm>
              <a:off x="1008038" y="2268317"/>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台形 7">
              <a:extLst>
                <a:ext uri="{FF2B5EF4-FFF2-40B4-BE49-F238E27FC236}">
                  <a16:creationId xmlns:a16="http://schemas.microsoft.com/office/drawing/2014/main" id="{E5FAB6DF-E688-1E71-FAC6-68CF76486085}"/>
                </a:ext>
              </a:extLst>
            </p:cNvPr>
            <p:cNvSpPr/>
            <p:nvPr/>
          </p:nvSpPr>
          <p:spPr>
            <a:xfrm rot="10800000">
              <a:off x="1008468" y="1734851"/>
              <a:ext cx="149886" cy="501372"/>
            </a:xfrm>
            <a:prstGeom prst="trapezoi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楕円 8">
              <a:extLst>
                <a:ext uri="{FF2B5EF4-FFF2-40B4-BE49-F238E27FC236}">
                  <a16:creationId xmlns:a16="http://schemas.microsoft.com/office/drawing/2014/main" id="{7F399DAA-70D5-C647-BD0E-2C76817535E1}"/>
                </a:ext>
              </a:extLst>
            </p:cNvPr>
            <p:cNvSpPr/>
            <p:nvPr/>
          </p:nvSpPr>
          <p:spPr>
            <a:xfrm>
              <a:off x="1006141" y="1671801"/>
              <a:ext cx="154428" cy="15261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pic>
        <p:nvPicPr>
          <p:cNvPr id="17" name="図 16" descr="アイコン&#10;&#10;自動的に生成された説明">
            <a:extLst>
              <a:ext uri="{FF2B5EF4-FFF2-40B4-BE49-F238E27FC236}">
                <a16:creationId xmlns:a16="http://schemas.microsoft.com/office/drawing/2014/main" id="{6EB74194-4B36-A8CA-8F00-AB3DC8120A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576" y="1750465"/>
            <a:ext cx="726536" cy="683547"/>
          </a:xfrm>
          <a:prstGeom prst="rect">
            <a:avLst/>
          </a:prstGeom>
        </p:spPr>
      </p:pic>
      <p:sp>
        <p:nvSpPr>
          <p:cNvPr id="15" name="タイトル 1">
            <a:extLst>
              <a:ext uri="{FF2B5EF4-FFF2-40B4-BE49-F238E27FC236}">
                <a16:creationId xmlns:a16="http://schemas.microsoft.com/office/drawing/2014/main" id="{CCEA3B3A-9A2D-7790-3EA8-C57621A2C66B}"/>
              </a:ext>
            </a:extLst>
          </p:cNvPr>
          <p:cNvSpPr txBox="1">
            <a:spLocks/>
          </p:cNvSpPr>
          <p:nvPr/>
        </p:nvSpPr>
        <p:spPr>
          <a:xfrm>
            <a:off x="7524328" y="6453336"/>
            <a:ext cx="1440160"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a:solidFill>
                  <a:schemeClr val="bg2">
                    <a:lumMod val="25000"/>
                  </a:schemeClr>
                </a:solidFill>
                <a:latin typeface="游ゴシック" panose="020B0400000000000000" pitchFamily="50" charset="-128"/>
                <a:ea typeface="游ゴシック" panose="020B0400000000000000" pitchFamily="50" charset="-128"/>
              </a:rPr>
              <a:t>研鑽について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352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EE15DB1-7054-C4D3-C356-EDDFB5DEF55C}"/>
              </a:ext>
            </a:extLst>
          </p:cNvPr>
          <p:cNvSpPr txBox="1"/>
          <p:nvPr/>
        </p:nvSpPr>
        <p:spPr>
          <a:xfrm>
            <a:off x="1904106" y="1453542"/>
            <a:ext cx="5548147"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法律上、１日や１週間の中で働くことのできる時間が決まっています。</a:t>
            </a:r>
          </a:p>
        </p:txBody>
      </p:sp>
      <p:sp>
        <p:nvSpPr>
          <p:cNvPr id="6" name="テキスト ボックス 5">
            <a:extLst>
              <a:ext uri="{FF2B5EF4-FFF2-40B4-BE49-F238E27FC236}">
                <a16:creationId xmlns:a16="http://schemas.microsoft.com/office/drawing/2014/main" id="{CBA4871B-458C-B06C-4F9C-4266E3546AFD}"/>
              </a:ext>
            </a:extLst>
          </p:cNvPr>
          <p:cNvSpPr txBox="1"/>
          <p:nvPr/>
        </p:nvSpPr>
        <p:spPr>
          <a:xfrm>
            <a:off x="1904106" y="3397758"/>
            <a:ext cx="583624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やむを得ずこのルールを超える場合には、</a:t>
            </a:r>
            <a:endParaRPr kumimoji="1" lang="en-US" altLang="ja-JP" sz="20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労働者と医療機関</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との間で</a:t>
            </a:r>
            <a:r>
              <a:rPr kumimoji="1" lang="ja-JP" altLang="en-US"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協定を締結</a:t>
            </a:r>
            <a:endParaRPr kumimoji="1" lang="en-US" altLang="ja-JP" sz="24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する必要があります。</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（通称</a:t>
            </a:r>
            <a:r>
              <a:rPr kumimoji="1" lang="en-US" altLang="ja-JP"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『36</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協定</a:t>
            </a:r>
            <a:r>
              <a:rPr kumimoji="1" lang="en-US" altLang="ja-JP"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a:t>
            </a:r>
            <a:r>
              <a:rPr kumimoji="1" lang="ja-JP" altLang="en-US" sz="20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a:t>
            </a:r>
            <a:endParaRPr kumimoji="1" lang="ja-JP" altLang="en-US" sz="20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A5405391-26D5-1D74-8090-09F5E616A59A}"/>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sp>
        <p:nvSpPr>
          <p:cNvPr id="15" name="正方形/長方形 14">
            <a:extLst>
              <a:ext uri="{FF2B5EF4-FFF2-40B4-BE49-F238E27FC236}">
                <a16:creationId xmlns:a16="http://schemas.microsoft.com/office/drawing/2014/main" id="{ACBEC0D3-3133-0AE3-D20A-603ED70CF080}"/>
              </a:ext>
            </a:extLst>
          </p:cNvPr>
          <p:cNvSpPr/>
          <p:nvPr/>
        </p:nvSpPr>
        <p:spPr>
          <a:xfrm>
            <a:off x="2045341" y="2358840"/>
            <a:ext cx="4758907" cy="75088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7" name="テキスト ボックス 16">
            <a:extLst>
              <a:ext uri="{FF2B5EF4-FFF2-40B4-BE49-F238E27FC236}">
                <a16:creationId xmlns:a16="http://schemas.microsoft.com/office/drawing/2014/main" id="{CD55D4D4-354E-7246-0D8B-E69D1545134E}"/>
              </a:ext>
            </a:extLst>
          </p:cNvPr>
          <p:cNvSpPr txBox="1"/>
          <p:nvPr/>
        </p:nvSpPr>
        <p:spPr>
          <a:xfrm>
            <a:off x="2189924" y="2413291"/>
            <a:ext cx="4469741" cy="646331"/>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法定労働時間（８時間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日</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40</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週）</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法定休日（１日</a:t>
            </a:r>
            <a:r>
              <a:rPr kumimoji="1" lang="en-US" altLang="ja-JP"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Calibri"/>
                <a:ea typeface="Yu Gothic" panose="020B0400000000000000" pitchFamily="34" charset="-128"/>
                <a:cs typeface="Times New Roman" panose="02020603050405020304" pitchFamily="18" charset="0"/>
              </a:rPr>
              <a:t>週）</a:t>
            </a:r>
          </a:p>
        </p:txBody>
      </p:sp>
      <p:pic>
        <p:nvPicPr>
          <p:cNvPr id="3" name="図 2">
            <a:extLst>
              <a:ext uri="{FF2B5EF4-FFF2-40B4-BE49-F238E27FC236}">
                <a16:creationId xmlns:a16="http://schemas.microsoft.com/office/drawing/2014/main" id="{1EEAA7BC-B51F-2C8D-2B25-199F16085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9293" y="4653136"/>
            <a:ext cx="3905414" cy="1892782"/>
          </a:xfrm>
          <a:prstGeom prst="rect">
            <a:avLst/>
          </a:prstGeom>
        </p:spPr>
      </p:pic>
      <p:pic>
        <p:nvPicPr>
          <p:cNvPr id="2" name="図 1" descr="アイコン&#10;&#10;自動的に生成された説明">
            <a:extLst>
              <a:ext uri="{FF2B5EF4-FFF2-40B4-BE49-F238E27FC236}">
                <a16:creationId xmlns:a16="http://schemas.microsoft.com/office/drawing/2014/main" id="{E49C48EF-87AE-B5CA-D095-40025160E0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971" y="1515773"/>
            <a:ext cx="618801" cy="456316"/>
          </a:xfrm>
          <a:prstGeom prst="rect">
            <a:avLst/>
          </a:prstGeom>
        </p:spPr>
      </p:pic>
      <p:pic>
        <p:nvPicPr>
          <p:cNvPr id="8" name="図 7" descr="アイコン&#10;&#10;自動的に生成された説明">
            <a:extLst>
              <a:ext uri="{FF2B5EF4-FFF2-40B4-BE49-F238E27FC236}">
                <a16:creationId xmlns:a16="http://schemas.microsoft.com/office/drawing/2014/main" id="{A30899C9-2B4E-C238-110D-B8D67233AF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240" y="3380349"/>
            <a:ext cx="618801" cy="456316"/>
          </a:xfrm>
          <a:prstGeom prst="rect">
            <a:avLst/>
          </a:prstGeom>
        </p:spPr>
      </p:pic>
      <p:sp>
        <p:nvSpPr>
          <p:cNvPr id="7" name="タイトル 1">
            <a:extLst>
              <a:ext uri="{FF2B5EF4-FFF2-40B4-BE49-F238E27FC236}">
                <a16:creationId xmlns:a16="http://schemas.microsoft.com/office/drawing/2014/main" id="{904F5686-427B-3434-C186-BE0496DFA0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344771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吹き出し 21">
            <a:extLst>
              <a:ext uri="{FF2B5EF4-FFF2-40B4-BE49-F238E27FC236}">
                <a16:creationId xmlns:a16="http://schemas.microsoft.com/office/drawing/2014/main" id="{58158967-C241-D741-6097-847583C0F316}"/>
              </a:ext>
            </a:extLst>
          </p:cNvPr>
          <p:cNvSpPr/>
          <p:nvPr/>
        </p:nvSpPr>
        <p:spPr>
          <a:xfrm>
            <a:off x="1607166" y="3045966"/>
            <a:ext cx="1719555" cy="1088145"/>
          </a:xfrm>
          <a:prstGeom prst="wedgeRoundRectCallout">
            <a:avLst>
              <a:gd name="adj1" fmla="val 74620"/>
              <a:gd name="adj2" fmla="val 33366"/>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時間外労働は</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月○時間・</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年○時間まで</a:t>
            </a:r>
          </a:p>
        </p:txBody>
      </p:sp>
      <p:sp>
        <p:nvSpPr>
          <p:cNvPr id="11" name="角丸四角形吹き出し 23">
            <a:extLst>
              <a:ext uri="{FF2B5EF4-FFF2-40B4-BE49-F238E27FC236}">
                <a16:creationId xmlns:a16="http://schemas.microsoft.com/office/drawing/2014/main" id="{88E27B22-03C3-7C67-ECA0-B994094BCED6}"/>
              </a:ext>
            </a:extLst>
          </p:cNvPr>
          <p:cNvSpPr/>
          <p:nvPr/>
        </p:nvSpPr>
        <p:spPr>
          <a:xfrm>
            <a:off x="5773445" y="3020935"/>
            <a:ext cx="1719555" cy="1088145"/>
          </a:xfrm>
          <a:prstGeom prst="wedgeRoundRectCallout">
            <a:avLst>
              <a:gd name="adj1" fmla="val -74711"/>
              <a:gd name="adj2" fmla="val 4027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どれだけでも</a:t>
            </a:r>
            <a:endPar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時間外労働して</a:t>
            </a:r>
            <a:r>
              <a:rPr kumimoji="1" lang="en-US" altLang="ja-JP" sz="1600" b="1"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OK</a:t>
            </a:r>
          </a:p>
        </p:txBody>
      </p:sp>
      <p:sp>
        <p:nvSpPr>
          <p:cNvPr id="12" name="ドーナツ 24">
            <a:extLst>
              <a:ext uri="{FF2B5EF4-FFF2-40B4-BE49-F238E27FC236}">
                <a16:creationId xmlns:a16="http://schemas.microsoft.com/office/drawing/2014/main" id="{F1A77B21-A06B-1520-4940-325F0818E8AC}"/>
              </a:ext>
            </a:extLst>
          </p:cNvPr>
          <p:cNvSpPr/>
          <p:nvPr/>
        </p:nvSpPr>
        <p:spPr>
          <a:xfrm>
            <a:off x="3095761" y="2910546"/>
            <a:ext cx="492885" cy="494340"/>
          </a:xfrm>
          <a:prstGeom prst="donut">
            <a:avLst>
              <a:gd name="adj" fmla="val 202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乗算 25">
            <a:extLst>
              <a:ext uri="{FF2B5EF4-FFF2-40B4-BE49-F238E27FC236}">
                <a16:creationId xmlns:a16="http://schemas.microsoft.com/office/drawing/2014/main" id="{D0A2102B-9D52-5D6B-018F-7B5171964BC9}"/>
              </a:ext>
            </a:extLst>
          </p:cNvPr>
          <p:cNvSpPr/>
          <p:nvPr/>
        </p:nvSpPr>
        <p:spPr>
          <a:xfrm>
            <a:off x="7060373" y="2725394"/>
            <a:ext cx="654185" cy="679492"/>
          </a:xfrm>
          <a:prstGeom prst="mathMultiply">
            <a:avLst>
              <a:gd name="adj1" fmla="val 1586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7" name="グループ化 16">
            <a:extLst>
              <a:ext uri="{FF2B5EF4-FFF2-40B4-BE49-F238E27FC236}">
                <a16:creationId xmlns:a16="http://schemas.microsoft.com/office/drawing/2014/main" id="{07AC8901-ACAA-2872-4240-49A7020F95E6}"/>
              </a:ext>
            </a:extLst>
          </p:cNvPr>
          <p:cNvGrpSpPr/>
          <p:nvPr/>
        </p:nvGrpSpPr>
        <p:grpSpPr>
          <a:xfrm>
            <a:off x="3918427" y="2952044"/>
            <a:ext cx="1355834" cy="1797970"/>
            <a:chOff x="3414303" y="3334021"/>
            <a:chExt cx="1355834" cy="1797970"/>
          </a:xfrm>
        </p:grpSpPr>
        <p:sp>
          <p:nvSpPr>
            <p:cNvPr id="18" name="正方形/長方形 17">
              <a:extLst>
                <a:ext uri="{FF2B5EF4-FFF2-40B4-BE49-F238E27FC236}">
                  <a16:creationId xmlns:a16="http://schemas.microsoft.com/office/drawing/2014/main" id="{605988EB-C52F-9BF5-4BC8-E110EE29285D}"/>
                </a:ext>
              </a:extLst>
            </p:cNvPr>
            <p:cNvSpPr/>
            <p:nvPr/>
          </p:nvSpPr>
          <p:spPr>
            <a:xfrm>
              <a:off x="3414303" y="3334021"/>
              <a:ext cx="1355834" cy="1797970"/>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19" name="直線コネクタ 18">
              <a:extLst>
                <a:ext uri="{FF2B5EF4-FFF2-40B4-BE49-F238E27FC236}">
                  <a16:creationId xmlns:a16="http://schemas.microsoft.com/office/drawing/2014/main" id="{D8B2D563-5847-6CAE-5423-B2A690B666E8}"/>
                </a:ext>
              </a:extLst>
            </p:cNvPr>
            <p:cNvCxnSpPr>
              <a:cxnSpLocks/>
            </p:cNvCxnSpPr>
            <p:nvPr/>
          </p:nvCxnSpPr>
          <p:spPr>
            <a:xfrm>
              <a:off x="3754773" y="3578980"/>
              <a:ext cx="65597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A8947887-7515-D661-C1F9-53011F5B79C2}"/>
                </a:ext>
              </a:extLst>
            </p:cNvPr>
            <p:cNvCxnSpPr>
              <a:cxnSpLocks/>
            </p:cNvCxnSpPr>
            <p:nvPr/>
          </p:nvCxnSpPr>
          <p:spPr>
            <a:xfrm>
              <a:off x="3578758" y="3791798"/>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DDCFB082-E5AE-9365-3389-2988B1D21681}"/>
                </a:ext>
              </a:extLst>
            </p:cNvPr>
            <p:cNvCxnSpPr>
              <a:cxnSpLocks/>
            </p:cNvCxnSpPr>
            <p:nvPr/>
          </p:nvCxnSpPr>
          <p:spPr>
            <a:xfrm>
              <a:off x="3578758" y="397047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FB2E7173-B172-0F3D-AAFC-F6FAFFB81C8A}"/>
                </a:ext>
              </a:extLst>
            </p:cNvPr>
            <p:cNvCxnSpPr>
              <a:cxnSpLocks/>
            </p:cNvCxnSpPr>
            <p:nvPr/>
          </p:nvCxnSpPr>
          <p:spPr>
            <a:xfrm>
              <a:off x="3578758" y="4159661"/>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15E34872-AE44-EC56-B9E3-9F2023E7CDEA}"/>
                </a:ext>
              </a:extLst>
            </p:cNvPr>
            <p:cNvCxnSpPr>
              <a:cxnSpLocks/>
            </p:cNvCxnSpPr>
            <p:nvPr/>
          </p:nvCxnSpPr>
          <p:spPr>
            <a:xfrm>
              <a:off x="3578758" y="4351989"/>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229233F8-19A9-31B2-234E-7CD1B8468E82}"/>
                </a:ext>
              </a:extLst>
            </p:cNvPr>
            <p:cNvCxnSpPr>
              <a:cxnSpLocks/>
            </p:cNvCxnSpPr>
            <p:nvPr/>
          </p:nvCxnSpPr>
          <p:spPr>
            <a:xfrm>
              <a:off x="3578758" y="4537814"/>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527FB541-DDF4-D00D-699A-A2CEED86AD39}"/>
                </a:ext>
              </a:extLst>
            </p:cNvPr>
            <p:cNvCxnSpPr>
              <a:cxnSpLocks/>
            </p:cNvCxnSpPr>
            <p:nvPr/>
          </p:nvCxnSpPr>
          <p:spPr>
            <a:xfrm>
              <a:off x="3578758" y="4727002"/>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AB57AB2C-D823-E031-26E6-2C932740B600}"/>
                </a:ext>
              </a:extLst>
            </p:cNvPr>
            <p:cNvCxnSpPr>
              <a:cxnSpLocks/>
            </p:cNvCxnSpPr>
            <p:nvPr/>
          </p:nvCxnSpPr>
          <p:spPr>
            <a:xfrm>
              <a:off x="3578758" y="4905676"/>
              <a:ext cx="1008000" cy="0"/>
            </a:xfrm>
            <a:prstGeom prst="line">
              <a:avLst/>
            </a:prstGeom>
            <a:ln w="31750"/>
          </p:spPr>
          <p:style>
            <a:lnRef idx="1">
              <a:schemeClr val="accent1"/>
            </a:lnRef>
            <a:fillRef idx="0">
              <a:schemeClr val="accent1"/>
            </a:fillRef>
            <a:effectRef idx="0">
              <a:schemeClr val="accent1"/>
            </a:effectRef>
            <a:fontRef idx="minor">
              <a:schemeClr val="tx1"/>
            </a:fontRef>
          </p:style>
        </p:cxnSp>
      </p:grpSp>
      <p:sp>
        <p:nvSpPr>
          <p:cNvPr id="27" name="テキスト ボックス 26">
            <a:extLst>
              <a:ext uri="{FF2B5EF4-FFF2-40B4-BE49-F238E27FC236}">
                <a16:creationId xmlns:a16="http://schemas.microsoft.com/office/drawing/2014/main" id="{AEFEB782-F564-A3AE-6EA6-B50A7BD03490}"/>
              </a:ext>
            </a:extLst>
          </p:cNvPr>
          <p:cNvSpPr txBox="1"/>
          <p:nvPr/>
        </p:nvSpPr>
        <p:spPr>
          <a:xfrm>
            <a:off x="1879285" y="1701132"/>
            <a:ext cx="5598435"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協定を締結した場合も、</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労働時間には上限があります。</a:t>
            </a:r>
            <a:endParaRPr kumimoji="1" lang="en-US" altLang="ja-JP"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9" name="テキスト ボックス 28">
            <a:extLst>
              <a:ext uri="{FF2B5EF4-FFF2-40B4-BE49-F238E27FC236}">
                <a16:creationId xmlns:a16="http://schemas.microsoft.com/office/drawing/2014/main" id="{F80BB256-7467-BE83-E620-2CF0610BA354}"/>
              </a:ext>
            </a:extLst>
          </p:cNvPr>
          <p:cNvSpPr txBox="1"/>
          <p:nvPr/>
        </p:nvSpPr>
        <p:spPr>
          <a:xfrm>
            <a:off x="1879285" y="5194358"/>
            <a:ext cx="6005083"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36</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協定で定められた上限の時間まで</a:t>
            </a:r>
            <a:endParaRPr kumimoji="1" lang="en-US" altLang="ja-JP"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働かなければならないわけではありません</a:t>
            </a:r>
            <a:r>
              <a:rPr kumimoji="1" lang="ja-JP" altLang="en-US" sz="2400" b="1" i="0" u="none" strike="noStrike" kern="100" cap="none" spc="0" normalizeH="0" baseline="0" noProof="0" dirty="0">
                <a:ln>
                  <a:noFill/>
                </a:ln>
                <a:solidFill>
                  <a:srgbClr val="EEECE1">
                    <a:lumMod val="25000"/>
                  </a:srgbClr>
                </a:solidFill>
                <a:effectLst/>
                <a:uLnTx/>
                <a:uFillTx/>
                <a:latin typeface="Yu Gothic" panose="020B0400000000000000" pitchFamily="34" charset="-128"/>
                <a:ea typeface="Yu Gothic" panose="020B0400000000000000" pitchFamily="34" charset="-128"/>
                <a:cs typeface="Times New Roman" panose="02020603050405020304" pitchFamily="18" charset="0"/>
              </a:rPr>
              <a:t>。</a:t>
            </a:r>
            <a:endParaRPr kumimoji="1" lang="en-US" altLang="ja-JP" sz="2400" b="1" i="0" u="none" strike="noStrike" kern="100" cap="none" spc="0" normalizeH="0" baseline="0" noProof="0" dirty="0">
              <a:ln>
                <a:noFill/>
              </a:ln>
              <a:solidFill>
                <a:srgbClr val="EEECE1">
                  <a:lumMod val="25000"/>
                </a:srgbClr>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3FC4693-0921-1930-71E5-F5102269EA08}"/>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2" name="図 1" descr="アイコン&#10;&#10;自動的に生成された説明">
            <a:extLst>
              <a:ext uri="{FF2B5EF4-FFF2-40B4-BE49-F238E27FC236}">
                <a16:creationId xmlns:a16="http://schemas.microsoft.com/office/drawing/2014/main" id="{08515040-ED66-06FB-003E-D3AA751518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3971" y="1748548"/>
            <a:ext cx="618801" cy="456316"/>
          </a:xfrm>
          <a:prstGeom prst="rect">
            <a:avLst/>
          </a:prstGeom>
        </p:spPr>
      </p:pic>
      <p:pic>
        <p:nvPicPr>
          <p:cNvPr id="4" name="図 3" descr="アイコン&#10;&#10;自動的に生成された説明">
            <a:extLst>
              <a:ext uri="{FF2B5EF4-FFF2-40B4-BE49-F238E27FC236}">
                <a16:creationId xmlns:a16="http://schemas.microsoft.com/office/drawing/2014/main" id="{F1D69C78-1655-3C66-E07C-F13C135AEC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2240" y="5276940"/>
            <a:ext cx="618801" cy="456316"/>
          </a:xfrm>
          <a:prstGeom prst="rect">
            <a:avLst/>
          </a:prstGeom>
        </p:spPr>
      </p:pic>
      <p:sp>
        <p:nvSpPr>
          <p:cNvPr id="6" name="タイトル 1">
            <a:extLst>
              <a:ext uri="{FF2B5EF4-FFF2-40B4-BE49-F238E27FC236}">
                <a16:creationId xmlns:a16="http://schemas.microsoft.com/office/drawing/2014/main" id="{CD43638F-FAB1-89D9-FAEE-6C02822D0948}"/>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56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544997AD-60AB-A7B5-0DE5-C62C2ACAB771}"/>
              </a:ext>
            </a:extLst>
          </p:cNvPr>
          <p:cNvSpPr/>
          <p:nvPr/>
        </p:nvSpPr>
        <p:spPr>
          <a:xfrm>
            <a:off x="2233358" y="3500752"/>
            <a:ext cx="6375955" cy="167097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4DEF32C9-879E-7353-E245-FDEC18BCDAE0}"/>
              </a:ext>
            </a:extLst>
          </p:cNvPr>
          <p:cNvSpPr txBox="1"/>
          <p:nvPr/>
        </p:nvSpPr>
        <p:spPr>
          <a:xfrm>
            <a:off x="2225452" y="3607396"/>
            <a:ext cx="6453435" cy="1508105"/>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【36</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協定で定められる内容</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b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br>
            <a:endParaRPr kumimoji="1" lang="en-US" altLang="ja-JP" sz="10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ja-JP" altLang="en-US" sz="1800" b="0"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・時間外・休日労働を行う業務の種類</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・延長することができる上限時間（</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1</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ヶ月・１年）</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a:p>
            <a:pPr marL="152400" marR="0" lvl="0" indent="-152400" algn="just" defTabSz="914400" rtl="0" eaLnBrk="1" fontAlgn="auto" latinLnBrk="0" hangingPunct="1">
              <a:lnSpc>
                <a:spcPct val="100000"/>
              </a:lnSpc>
              <a:spcBef>
                <a:spcPts val="0"/>
              </a:spcBef>
              <a:spcAft>
                <a:spcPts val="60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  </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・休日労働の上限回数　　　　　など</a:t>
            </a:r>
            <a:endPar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20" name="テキスト ボックス 19">
            <a:extLst>
              <a:ext uri="{FF2B5EF4-FFF2-40B4-BE49-F238E27FC236}">
                <a16:creationId xmlns:a16="http://schemas.microsoft.com/office/drawing/2014/main" id="{2E8A13AC-4773-0D10-A702-4C1F9A84CDC2}"/>
              </a:ext>
            </a:extLst>
          </p:cNvPr>
          <p:cNvSpPr txBox="1"/>
          <p:nvPr/>
        </p:nvSpPr>
        <p:spPr>
          <a:xfrm>
            <a:off x="1884175" y="1898829"/>
            <a:ext cx="6453435"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まずは</a:t>
            </a:r>
            <a:r>
              <a:rPr kumimoji="1" lang="ja-JP" altLang="en-US" sz="2800" b="1" i="0" u="none" strike="noStrike" kern="100" cap="none" spc="0" normalizeH="0" baseline="0" noProof="0" dirty="0">
                <a:ln>
                  <a:noFill/>
                </a:ln>
                <a:solidFill>
                  <a:srgbClr val="4F81BD"/>
                </a:solidFill>
                <a:effectLst/>
                <a:uLnTx/>
                <a:uFillTx/>
                <a:latin typeface="Yu Gothic" panose="020B0400000000000000" pitchFamily="34" charset="-128"/>
                <a:ea typeface="Yu Gothic" panose="020B0400000000000000" pitchFamily="34" charset="-128"/>
                <a:cs typeface="Times New Roman" panose="02020603050405020304" pitchFamily="18" charset="0"/>
              </a:rPr>
              <a:t>自分の労働条件がどうなっているのかを確認</a:t>
            </a:r>
            <a:r>
              <a:rPr kumimoji="1" lang="ja-JP" altLang="en-US" sz="24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しましょう</a:t>
            </a:r>
          </a:p>
        </p:txBody>
      </p:sp>
      <p:pic>
        <p:nvPicPr>
          <p:cNvPr id="23" name="図 22">
            <a:extLst>
              <a:ext uri="{FF2B5EF4-FFF2-40B4-BE49-F238E27FC236}">
                <a16:creationId xmlns:a16="http://schemas.microsoft.com/office/drawing/2014/main" id="{A8CAC4DE-484A-A0FF-D9D9-819CE017F7F9}"/>
              </a:ext>
            </a:extLst>
          </p:cNvPr>
          <p:cNvPicPr>
            <a:picLocks noChangeAspect="1"/>
          </p:cNvPicPr>
          <p:nvPr/>
        </p:nvPicPr>
        <p:blipFill>
          <a:blip r:embed="rId3"/>
          <a:stretch>
            <a:fillRect/>
          </a:stretch>
        </p:blipFill>
        <p:spPr>
          <a:xfrm>
            <a:off x="744569" y="3488175"/>
            <a:ext cx="1331932" cy="1741025"/>
          </a:xfrm>
          <a:prstGeom prst="rect">
            <a:avLst/>
          </a:prstGeom>
        </p:spPr>
      </p:pic>
      <p:sp>
        <p:nvSpPr>
          <p:cNvPr id="4" name="テキスト ボックス 3">
            <a:extLst>
              <a:ext uri="{FF2B5EF4-FFF2-40B4-BE49-F238E27FC236}">
                <a16:creationId xmlns:a16="http://schemas.microsoft.com/office/drawing/2014/main" id="{BF76E6B7-1835-52E5-BEF4-AF9868E9FACE}"/>
              </a:ext>
            </a:extLst>
          </p:cNvPr>
          <p:cNvSpPr txBox="1"/>
          <p:nvPr/>
        </p:nvSpPr>
        <p:spPr>
          <a:xfrm>
            <a:off x="868393" y="625584"/>
            <a:ext cx="7407214" cy="584775"/>
          </a:xfrm>
          <a:prstGeom prst="rect">
            <a:avLst/>
          </a:prstGeom>
          <a:noFill/>
        </p:spPr>
        <p:txBody>
          <a:bodyPr wrap="square">
            <a:spAutoFit/>
          </a:bodyPr>
          <a:lstStyle/>
          <a:p>
            <a:pPr marL="152400" marR="0" lvl="0" indent="-15240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4F81BD"/>
                </a:solidFill>
                <a:effectLst/>
                <a:uLnTx/>
                <a:uFillTx/>
                <a:latin typeface="Calibri"/>
                <a:ea typeface="Yu Gothic" panose="020B0400000000000000" pitchFamily="34" charset="-128"/>
                <a:cs typeface="Times New Roman" panose="02020603050405020304" pitchFamily="18" charset="0"/>
              </a:rPr>
              <a:t>労働時間に上限はあるのでしょうか？</a:t>
            </a:r>
          </a:p>
        </p:txBody>
      </p:sp>
      <p:pic>
        <p:nvPicPr>
          <p:cNvPr id="3" name="図 2" descr="アイコン&#10;&#10;自動的に生成された説明">
            <a:extLst>
              <a:ext uri="{FF2B5EF4-FFF2-40B4-BE49-F238E27FC236}">
                <a16:creationId xmlns:a16="http://schemas.microsoft.com/office/drawing/2014/main" id="{8BA0D41F-63FF-2FA9-FA2A-283176C278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583" y="2007493"/>
            <a:ext cx="726536" cy="683547"/>
          </a:xfrm>
          <a:prstGeom prst="rect">
            <a:avLst/>
          </a:prstGeom>
        </p:spPr>
      </p:pic>
      <p:sp>
        <p:nvSpPr>
          <p:cNvPr id="6" name="タイトル 1">
            <a:extLst>
              <a:ext uri="{FF2B5EF4-FFF2-40B4-BE49-F238E27FC236}">
                <a16:creationId xmlns:a16="http://schemas.microsoft.com/office/drawing/2014/main" id="{BDE0E5E5-97D0-6EDF-EFA2-AD0D34837DD7}"/>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7694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BE97AC1A-710D-2533-2892-447CF56242D4}"/>
              </a:ext>
            </a:extLst>
          </p:cNvPr>
          <p:cNvSpPr txBox="1"/>
          <p:nvPr/>
        </p:nvSpPr>
        <p:spPr>
          <a:xfrm>
            <a:off x="557280" y="1517883"/>
            <a:ext cx="8029437" cy="830997"/>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自分の労働時間が</a:t>
            </a:r>
            <a:r>
              <a:rPr lang="ja-JP" altLang="en-US" sz="2800" b="1" dirty="0">
                <a:solidFill>
                  <a:schemeClr val="accent1"/>
                </a:solidFill>
                <a:latin typeface="游ゴシック" panose="020B0400000000000000" pitchFamily="50" charset="-128"/>
                <a:ea typeface="游ゴシック" panose="020B0400000000000000" pitchFamily="50" charset="-128"/>
              </a:rPr>
              <a:t>どのように取り扱われているか</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労働条件を見て、確認しましょう。</a:t>
            </a:r>
          </a:p>
        </p:txBody>
      </p:sp>
      <p:sp>
        <p:nvSpPr>
          <p:cNvPr id="19" name="テキスト ボックス 18">
            <a:extLst>
              <a:ext uri="{FF2B5EF4-FFF2-40B4-BE49-F238E27FC236}">
                <a16:creationId xmlns:a16="http://schemas.microsoft.com/office/drawing/2014/main" id="{A0A1333A-57AE-70D3-D183-49CFE2264559}"/>
              </a:ext>
            </a:extLst>
          </p:cNvPr>
          <p:cNvSpPr txBox="1"/>
          <p:nvPr/>
        </p:nvSpPr>
        <p:spPr>
          <a:xfrm>
            <a:off x="2381234" y="569232"/>
            <a:ext cx="4381533" cy="646331"/>
          </a:xfrm>
          <a:prstGeom prst="rect">
            <a:avLst/>
          </a:prstGeom>
          <a:noFill/>
        </p:spPr>
        <p:txBody>
          <a:bodyPr wrap="square" rtlCol="0">
            <a:spAutoFit/>
          </a:bodyPr>
          <a:lstStyle/>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労働者に適用される労働時間制には</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様々なものがあります！</a:t>
            </a:r>
          </a:p>
        </p:txBody>
      </p:sp>
      <p:cxnSp>
        <p:nvCxnSpPr>
          <p:cNvPr id="11" name="直線コネクタ 10">
            <a:extLst>
              <a:ext uri="{FF2B5EF4-FFF2-40B4-BE49-F238E27FC236}">
                <a16:creationId xmlns:a16="http://schemas.microsoft.com/office/drawing/2014/main" id="{A9BD56DB-2E40-35C8-C25D-E59301B7C8A9}"/>
              </a:ext>
            </a:extLst>
          </p:cNvPr>
          <p:cNvCxnSpPr>
            <a:cxnSpLocks/>
          </p:cNvCxnSpPr>
          <p:nvPr/>
        </p:nvCxnSpPr>
        <p:spPr>
          <a:xfrm>
            <a:off x="2156947" y="605873"/>
            <a:ext cx="432048"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A3489D5D-3477-3B3C-6434-2524F5CB3195}"/>
              </a:ext>
            </a:extLst>
          </p:cNvPr>
          <p:cNvCxnSpPr>
            <a:cxnSpLocks/>
          </p:cNvCxnSpPr>
          <p:nvPr/>
        </p:nvCxnSpPr>
        <p:spPr>
          <a:xfrm flipH="1">
            <a:off x="6516264" y="605873"/>
            <a:ext cx="432000" cy="540000"/>
          </a:xfrm>
          <a:prstGeom prst="line">
            <a:avLst/>
          </a:prstGeom>
          <a:ln w="5715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4" name="タイトル 1">
            <a:extLst>
              <a:ext uri="{FF2B5EF4-FFF2-40B4-BE49-F238E27FC236}">
                <a16:creationId xmlns:a16="http://schemas.microsoft.com/office/drawing/2014/main" id="{D282ADE7-3A66-C97D-A54B-5FE88B374626}"/>
              </a:ext>
            </a:extLst>
          </p:cNvPr>
          <p:cNvSpPr txBox="1">
            <a:spLocks/>
          </p:cNvSpPr>
          <p:nvPr/>
        </p:nvSpPr>
        <p:spPr>
          <a:xfrm>
            <a:off x="7308304" y="6453336"/>
            <a:ext cx="1816978"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労働時間について</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15E4F963-2C39-4A77-3E5E-D2D1B90A319C}"/>
              </a:ext>
            </a:extLst>
          </p:cNvPr>
          <p:cNvSpPr txBox="1"/>
          <p:nvPr/>
        </p:nvSpPr>
        <p:spPr>
          <a:xfrm>
            <a:off x="278829" y="3063436"/>
            <a:ext cx="6453435" cy="369332"/>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r>
              <a:rPr kumimoji="1" lang="ja-JP" altLang="en-US"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労働者に適用される労働時間制（例）</a:t>
            </a:r>
            <a:r>
              <a:rPr kumimoji="1" lang="en-US" altLang="ja-JP" sz="1800" b="1" i="0" u="none" strike="noStrike" kern="1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rPr>
              <a:t>】</a:t>
            </a:r>
          </a:p>
        </p:txBody>
      </p:sp>
      <p:grpSp>
        <p:nvGrpSpPr>
          <p:cNvPr id="6" name="グループ化 5">
            <a:extLst>
              <a:ext uri="{FF2B5EF4-FFF2-40B4-BE49-F238E27FC236}">
                <a16:creationId xmlns:a16="http://schemas.microsoft.com/office/drawing/2014/main" id="{F1413873-3704-6F7B-B769-57537470CCEB}"/>
              </a:ext>
            </a:extLst>
          </p:cNvPr>
          <p:cNvGrpSpPr/>
          <p:nvPr/>
        </p:nvGrpSpPr>
        <p:grpSpPr>
          <a:xfrm>
            <a:off x="678825" y="3646520"/>
            <a:ext cx="2241213" cy="1942720"/>
            <a:chOff x="1537147" y="1847846"/>
            <a:chExt cx="2026741" cy="1721752"/>
          </a:xfrm>
        </p:grpSpPr>
        <p:sp>
          <p:nvSpPr>
            <p:cNvPr id="7" name="楕円 6">
              <a:extLst>
                <a:ext uri="{FF2B5EF4-FFF2-40B4-BE49-F238E27FC236}">
                  <a16:creationId xmlns:a16="http://schemas.microsoft.com/office/drawing/2014/main" id="{5D8916E8-EAC6-921F-CAFA-30CFC2C7D96C}"/>
                </a:ext>
              </a:extLst>
            </p:cNvPr>
            <p:cNvSpPr/>
            <p:nvPr/>
          </p:nvSpPr>
          <p:spPr>
            <a:xfrm>
              <a:off x="1596630" y="1847846"/>
              <a:ext cx="1873855" cy="172175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47C1B7-FCC6-BC26-9598-0073708306D6}"/>
                </a:ext>
              </a:extLst>
            </p:cNvPr>
            <p:cNvSpPr txBox="1"/>
            <p:nvPr/>
          </p:nvSpPr>
          <p:spPr>
            <a:xfrm>
              <a:off x="1537147" y="2335332"/>
              <a:ext cx="2026741"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通常の</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労働時間制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0" name="グループ化 9">
            <a:extLst>
              <a:ext uri="{FF2B5EF4-FFF2-40B4-BE49-F238E27FC236}">
                <a16:creationId xmlns:a16="http://schemas.microsoft.com/office/drawing/2014/main" id="{B6AC271D-6AC0-0C80-EDCB-5EEAED870812}"/>
              </a:ext>
            </a:extLst>
          </p:cNvPr>
          <p:cNvGrpSpPr/>
          <p:nvPr/>
        </p:nvGrpSpPr>
        <p:grpSpPr>
          <a:xfrm>
            <a:off x="6391737" y="3645024"/>
            <a:ext cx="2072148" cy="1923485"/>
            <a:chOff x="6516216" y="4437112"/>
            <a:chExt cx="1873855" cy="1704705"/>
          </a:xfrm>
        </p:grpSpPr>
        <p:sp>
          <p:nvSpPr>
            <p:cNvPr id="12" name="楕円 11">
              <a:extLst>
                <a:ext uri="{FF2B5EF4-FFF2-40B4-BE49-F238E27FC236}">
                  <a16:creationId xmlns:a16="http://schemas.microsoft.com/office/drawing/2014/main" id="{B2CCF267-0E98-4FAA-1B38-8ACE7DD30CA9}"/>
                </a:ext>
              </a:extLst>
            </p:cNvPr>
            <p:cNvSpPr/>
            <p:nvPr/>
          </p:nvSpPr>
          <p:spPr>
            <a:xfrm>
              <a:off x="6516216" y="4437112"/>
              <a:ext cx="1873855" cy="1704705"/>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7987BA8-7CA0-A5EA-8093-D8A11C730B73}"/>
                </a:ext>
              </a:extLst>
            </p:cNvPr>
            <p:cNvSpPr txBox="1"/>
            <p:nvPr/>
          </p:nvSpPr>
          <p:spPr>
            <a:xfrm>
              <a:off x="6548524" y="4935521"/>
              <a:ext cx="1809237"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専門業務型</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裁量労働制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01B57FF5-529C-71B6-474A-59CAF17DB516}"/>
              </a:ext>
            </a:extLst>
          </p:cNvPr>
          <p:cNvGrpSpPr/>
          <p:nvPr/>
        </p:nvGrpSpPr>
        <p:grpSpPr>
          <a:xfrm>
            <a:off x="3443439" y="3640669"/>
            <a:ext cx="2444334" cy="1923485"/>
            <a:chOff x="5637540" y="1847846"/>
            <a:chExt cx="2210425" cy="1704705"/>
          </a:xfrm>
        </p:grpSpPr>
        <p:sp>
          <p:nvSpPr>
            <p:cNvPr id="15" name="楕円 14">
              <a:extLst>
                <a:ext uri="{FF2B5EF4-FFF2-40B4-BE49-F238E27FC236}">
                  <a16:creationId xmlns:a16="http://schemas.microsoft.com/office/drawing/2014/main" id="{74DA1835-6FAE-85EF-D8E7-F4653667E9B3}"/>
                </a:ext>
              </a:extLst>
            </p:cNvPr>
            <p:cNvSpPr/>
            <p:nvPr/>
          </p:nvSpPr>
          <p:spPr>
            <a:xfrm>
              <a:off x="5790170" y="1847846"/>
              <a:ext cx="1873855" cy="17047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C0CDB623-B095-A5D9-4836-E68983CB7D2C}"/>
                </a:ext>
              </a:extLst>
            </p:cNvPr>
            <p:cNvSpPr txBox="1"/>
            <p:nvPr/>
          </p:nvSpPr>
          <p:spPr>
            <a:xfrm>
              <a:off x="5637540" y="2361698"/>
              <a:ext cx="2210425"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変形労働</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時間制</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grpSp>
    </p:spTree>
    <p:extLst>
      <p:ext uri="{BB962C8B-B14F-4D97-AF65-F5344CB8AC3E}">
        <p14:creationId xmlns:p14="http://schemas.microsoft.com/office/powerpoint/2010/main" val="3538230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楕円 4">
            <a:extLst>
              <a:ext uri="{FF2B5EF4-FFF2-40B4-BE49-F238E27FC236}">
                <a16:creationId xmlns:a16="http://schemas.microsoft.com/office/drawing/2014/main" id="{485DBA46-B7A3-BC20-62D1-B4C147DD63E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3E72FACE-312F-C64A-E315-DB934854EFD1}"/>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B6815273-3F5F-7E58-B9F2-91635D176C44}"/>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制度の基本について～医師の特別則～</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医師の働き方改革</a:t>
            </a:r>
            <a:endParaRPr kumimoji="1" lang="en-US" altLang="ja-JP" sz="32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a:p>
            <a:pPr marL="152400" marR="0" lvl="0" indent="-15240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kumimoji="1" lang="en-US" altLang="ja-JP" sz="2400" b="1" i="0" u="none" strike="noStrike" kern="100" cap="none" spc="0" normalizeH="0" baseline="0" noProof="0" dirty="0">
              <a:ln>
                <a:noFill/>
              </a:ln>
              <a:solidFill>
                <a:srgbClr val="0070C0"/>
              </a:solidFill>
              <a:effectLst/>
              <a:uLnTx/>
              <a:uFillTx/>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BBE8CAA1-878A-94B4-4DEF-2863D4E769B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63FE074-724B-2C5B-2B2E-3FBFB6CB8E21}"/>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9764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0AB36E67-F80F-5F55-08DE-69207DE0914D}"/>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dirty="0">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ルール</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4" name="角丸四角形 5">
            <a:extLst>
              <a:ext uri="{FF2B5EF4-FFF2-40B4-BE49-F238E27FC236}">
                <a16:creationId xmlns:a16="http://schemas.microsoft.com/office/drawing/2014/main" id="{6CCAD694-7183-17B4-0EF7-84415A03B5CE}"/>
              </a:ext>
            </a:extLst>
          </p:cNvPr>
          <p:cNvSpPr/>
          <p:nvPr/>
        </p:nvSpPr>
        <p:spPr>
          <a:xfrm>
            <a:off x="611560" y="2462958"/>
            <a:ext cx="2497205" cy="1259252"/>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C3A259E7-5278-2B7F-27E2-2690AE12157A}"/>
              </a:ext>
            </a:extLst>
          </p:cNvPr>
          <p:cNvSpPr txBox="1"/>
          <p:nvPr/>
        </p:nvSpPr>
        <p:spPr>
          <a:xfrm>
            <a:off x="756096" y="2621640"/>
            <a:ext cx="2313587" cy="941889"/>
          </a:xfrm>
          <a:prstGeom prst="rect">
            <a:avLst/>
          </a:prstGeom>
          <a:no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6" name="グループ化 5">
            <a:extLst>
              <a:ext uri="{FF2B5EF4-FFF2-40B4-BE49-F238E27FC236}">
                <a16:creationId xmlns:a16="http://schemas.microsoft.com/office/drawing/2014/main" id="{03428721-6BC7-4EC3-2E70-AF692C0F3BDA}"/>
              </a:ext>
            </a:extLst>
          </p:cNvPr>
          <p:cNvGrpSpPr/>
          <p:nvPr/>
        </p:nvGrpSpPr>
        <p:grpSpPr>
          <a:xfrm>
            <a:off x="5747203" y="2462958"/>
            <a:ext cx="2497205" cy="1259252"/>
            <a:chOff x="6651133" y="3017520"/>
            <a:chExt cx="2544599" cy="1234440"/>
          </a:xfrm>
          <a:solidFill>
            <a:schemeClr val="bg1"/>
          </a:solidFill>
        </p:grpSpPr>
        <p:sp>
          <p:nvSpPr>
            <p:cNvPr id="7" name="角丸四角形 9">
              <a:extLst>
                <a:ext uri="{FF2B5EF4-FFF2-40B4-BE49-F238E27FC236}">
                  <a16:creationId xmlns:a16="http://schemas.microsoft.com/office/drawing/2014/main" id="{F7CEC631-8F6B-2BEE-9F40-7E858794CAC6}"/>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65000"/>
                    <a:lumOff val="3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C3AF2EA-FC18-1184-9ECC-1B2F1C46C410}"/>
                </a:ext>
              </a:extLst>
            </p:cNvPr>
            <p:cNvSpPr txBox="1"/>
            <p:nvPr/>
          </p:nvSpPr>
          <p:spPr>
            <a:xfrm>
              <a:off x="6777116" y="3180263"/>
              <a:ext cx="2357496" cy="923330"/>
            </a:xfrm>
            <a:prstGeom prst="rect">
              <a:avLst/>
            </a:prstGeom>
            <a:grpFill/>
          </p:spPr>
          <p:txBody>
            <a:bodyPr wrap="square" rtlCol="0">
              <a:spAutoFit/>
            </a:bodyPr>
            <a:lstStyle/>
            <a:p>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pic>
        <p:nvPicPr>
          <p:cNvPr id="9" name="図 8">
            <a:extLst>
              <a:ext uri="{FF2B5EF4-FFF2-40B4-BE49-F238E27FC236}">
                <a16:creationId xmlns:a16="http://schemas.microsoft.com/office/drawing/2014/main" id="{FB1D00E1-19AB-7107-1D75-2CFFB55F108E}"/>
              </a:ext>
            </a:extLst>
          </p:cNvPr>
          <p:cNvPicPr>
            <a:picLocks noChangeAspect="1"/>
          </p:cNvPicPr>
          <p:nvPr/>
        </p:nvPicPr>
        <p:blipFill>
          <a:blip r:embed="rId3"/>
          <a:stretch>
            <a:fillRect/>
          </a:stretch>
        </p:blipFill>
        <p:spPr>
          <a:xfrm>
            <a:off x="6140940" y="4217263"/>
            <a:ext cx="2035540" cy="2039416"/>
          </a:xfrm>
          <a:prstGeom prst="rect">
            <a:avLst/>
          </a:prstGeom>
        </p:spPr>
      </p:pic>
      <p:pic>
        <p:nvPicPr>
          <p:cNvPr id="10" name="図 9">
            <a:extLst>
              <a:ext uri="{FF2B5EF4-FFF2-40B4-BE49-F238E27FC236}">
                <a16:creationId xmlns:a16="http://schemas.microsoft.com/office/drawing/2014/main" id="{08FFD678-76E8-AAC1-70F5-8FFAD263D48D}"/>
              </a:ext>
            </a:extLst>
          </p:cNvPr>
          <p:cNvPicPr>
            <a:picLocks noChangeAspect="1"/>
          </p:cNvPicPr>
          <p:nvPr/>
        </p:nvPicPr>
        <p:blipFill>
          <a:blip r:embed="rId4"/>
          <a:stretch>
            <a:fillRect/>
          </a:stretch>
        </p:blipFill>
        <p:spPr>
          <a:xfrm>
            <a:off x="991988" y="4210503"/>
            <a:ext cx="2052937" cy="2052937"/>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6DCC9C31-0A0C-FD46-61C3-AC97AD3C0D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28836" y="2305357"/>
            <a:ext cx="2423284" cy="1439764"/>
          </a:xfrm>
          <a:prstGeom prst="rect">
            <a:avLst/>
          </a:prstGeom>
        </p:spPr>
      </p:pic>
    </p:spTree>
    <p:extLst>
      <p:ext uri="{BB962C8B-B14F-4D97-AF65-F5344CB8AC3E}">
        <p14:creationId xmlns:p14="http://schemas.microsoft.com/office/powerpoint/2010/main" val="3435676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413531"/>
            <a:ext cx="8064896" cy="677108"/>
          </a:xfrm>
          <a:prstGeom prst="rect">
            <a:avLst/>
          </a:prstGeom>
          <a:noFill/>
        </p:spPr>
        <p:txBody>
          <a:bodyPr wrap="square">
            <a:spAutoFit/>
          </a:bodyPr>
          <a:lstStyle/>
          <a:p>
            <a:pPr marL="152400" indent="-152400">
              <a:lnSpc>
                <a:spcPct val="150000"/>
              </a:lnSpc>
            </a:pP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我が国の医療と医師の働き方</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62C7772D-0C1A-D043-A67C-A2C7E188A02B}"/>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7FDF4CB-5F71-30BD-A5A9-39255BECF5C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77692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0FC92E6A-6C93-F5D8-8B00-171F3F5C14A4}"/>
              </a:ext>
            </a:extLst>
          </p:cNvPr>
          <p:cNvSpPr txBox="1"/>
          <p:nvPr/>
        </p:nvSpPr>
        <p:spPr>
          <a:xfrm>
            <a:off x="359532" y="404664"/>
            <a:ext cx="8424936" cy="781645"/>
          </a:xfrm>
          <a:prstGeom prst="rect">
            <a:avLst/>
          </a:prstGeom>
          <a:solidFill>
            <a:schemeClr val="bg1"/>
          </a:solidFill>
        </p:spPr>
        <p:txBody>
          <a:bodyPr wrap="square" rtlCol="0">
            <a:noAutofit/>
          </a:bodyPr>
          <a:lstStyle/>
          <a:p>
            <a:pPr algn="ct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診療に従事する医師は、時間外・休日労働時間の上限時間について、</a:t>
            </a:r>
            <a:endParaRPr kumimoji="1"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以下のいずれかの水準が適用されます。</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15" name="表 14">
            <a:extLst>
              <a:ext uri="{FF2B5EF4-FFF2-40B4-BE49-F238E27FC236}">
                <a16:creationId xmlns:a16="http://schemas.microsoft.com/office/drawing/2014/main" id="{30C5280E-2CAB-AF98-BEB5-F123B1EEF960}"/>
              </a:ext>
            </a:extLst>
          </p:cNvPr>
          <p:cNvGraphicFramePr>
            <a:graphicFrameLocks noGrp="1"/>
          </p:cNvGraphicFramePr>
          <p:nvPr>
            <p:extLst>
              <p:ext uri="{D42A27DB-BD31-4B8C-83A1-F6EECF244321}">
                <p14:modId xmlns:p14="http://schemas.microsoft.com/office/powerpoint/2010/main" val="3238169424"/>
              </p:ext>
            </p:extLst>
          </p:nvPr>
        </p:nvGraphicFramePr>
        <p:xfrm>
          <a:off x="305780" y="1685502"/>
          <a:ext cx="8532440" cy="4464496"/>
        </p:xfrm>
        <a:graphic>
          <a:graphicData uri="http://schemas.openxmlformats.org/drawingml/2006/table">
            <a:tbl>
              <a:tblPr firstRow="1">
                <a:tableStyleId>{5C22544A-7EE6-4342-B048-85BDC9FD1C3A}</a:tableStyleId>
              </a:tblPr>
              <a:tblGrid>
                <a:gridCol w="1526858">
                  <a:extLst>
                    <a:ext uri="{9D8B030D-6E8A-4147-A177-3AD203B41FA5}">
                      <a16:colId xmlns:a16="http://schemas.microsoft.com/office/drawing/2014/main" val="780853092"/>
                    </a:ext>
                  </a:extLst>
                </a:gridCol>
                <a:gridCol w="5254187">
                  <a:extLst>
                    <a:ext uri="{9D8B030D-6E8A-4147-A177-3AD203B41FA5}">
                      <a16:colId xmlns:a16="http://schemas.microsoft.com/office/drawing/2014/main" val="2523601392"/>
                    </a:ext>
                  </a:extLst>
                </a:gridCol>
                <a:gridCol w="1751395">
                  <a:extLst>
                    <a:ext uri="{9D8B030D-6E8A-4147-A177-3AD203B41FA5}">
                      <a16:colId xmlns:a16="http://schemas.microsoft.com/office/drawing/2014/main" val="484502308"/>
                    </a:ext>
                  </a:extLst>
                </a:gridCol>
              </a:tblGrid>
              <a:tr h="746766">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長時間労働が必要な理由</a:t>
                      </a:r>
                    </a:p>
                  </a:txBody>
                  <a:tcPr anchor="ctr"/>
                </a:tc>
                <a:tc>
                  <a:txBody>
                    <a:bodyPr/>
                    <a:lstStyle/>
                    <a:p>
                      <a:pPr algn="ctr"/>
                      <a:r>
                        <a:rPr kumimoji="1" lang="ja-JP" altLang="en-US" sz="1600" dirty="0">
                          <a:solidFill>
                            <a:schemeClr val="bg1"/>
                          </a:solidFill>
                          <a:latin typeface="游ゴシック" panose="020B0400000000000000" pitchFamily="50" charset="-128"/>
                          <a:ea typeface="游ゴシック" panose="020B0400000000000000" pitchFamily="50" charset="-128"/>
                        </a:rPr>
                        <a:t>年の上限時間</a:t>
                      </a:r>
                    </a:p>
                  </a:txBody>
                  <a:tcPr anchor="ctr"/>
                </a:tc>
                <a:extLst>
                  <a:ext uri="{0D108BD9-81ED-4DB2-BD59-A6C34878D82A}">
                    <a16:rowId xmlns:a16="http://schemas.microsoft.com/office/drawing/2014/main" val="294921830"/>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（臨時的に長時間労働が必要な場合の原則的な水準）</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260371985"/>
                  </a:ext>
                </a:extLst>
              </a:tr>
              <a:tr h="746766">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連携</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地域医療の確保のため、派遣先の労働時間を通算すると長時間労働となるため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各院では</a:t>
                      </a: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960</a:t>
                      </a:r>
                      <a:r>
                        <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r>
                        <a:rPr kumimoji="1" lang="en-US" altLang="ja-JP" sz="11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100" b="1" dirty="0">
                        <a:solidFill>
                          <a:schemeClr val="tx1">
                            <a:lumMod val="75000"/>
                            <a:lumOff val="25000"/>
                          </a:schemeClr>
                        </a:solidFill>
                        <a:latin typeface="游ゴシック" panose="020B0400000000000000" pitchFamily="50" charset="-128"/>
                        <a:ea typeface="游ゴシック" panose="020B0400000000000000" pitchFamily="50" charset="-128"/>
                      </a:endParaRPr>
                    </a:p>
                  </a:txBody>
                  <a:tcPr anchor="ctr"/>
                </a:tc>
                <a:extLst>
                  <a:ext uri="{0D108BD9-81ED-4DB2-BD59-A6C34878D82A}">
                    <a16:rowId xmlns:a16="http://schemas.microsoft.com/office/drawing/2014/main" val="2070689451"/>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1056949834"/>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C-1</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臨床研修・専攻医の研修のため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73980067"/>
                  </a:ext>
                </a:extLst>
              </a:tr>
              <a:tr h="742741">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C-2</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水準</a:t>
                      </a:r>
                    </a:p>
                  </a:txBody>
                  <a:tcPr anchor="ctr"/>
                </a:tc>
                <a:tc>
                  <a:txBody>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高度な技能の修得のため</a:t>
                      </a:r>
                    </a:p>
                  </a:txBody>
                  <a:tcPr anchor="ctr"/>
                </a:tc>
                <a:tc>
                  <a:txBody>
                    <a:bodyPr/>
                    <a:lstStyle/>
                    <a:p>
                      <a:pPr algn="ct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1,860</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時間</a:t>
                      </a:r>
                    </a:p>
                  </a:txBody>
                  <a:tcPr anchor="ctr"/>
                </a:tc>
                <a:extLst>
                  <a:ext uri="{0D108BD9-81ED-4DB2-BD59-A6C34878D82A}">
                    <a16:rowId xmlns:a16="http://schemas.microsoft.com/office/drawing/2014/main" val="3028645007"/>
                  </a:ext>
                </a:extLst>
              </a:tr>
            </a:tbl>
          </a:graphicData>
        </a:graphic>
      </p:graphicFrame>
      <p:sp>
        <p:nvSpPr>
          <p:cNvPr id="17" name="テキスト ボックス 16">
            <a:extLst>
              <a:ext uri="{FF2B5EF4-FFF2-40B4-BE49-F238E27FC236}">
                <a16:creationId xmlns:a16="http://schemas.microsoft.com/office/drawing/2014/main" id="{E05179DF-4F58-9CB1-BE6F-B584917C9888}"/>
              </a:ext>
            </a:extLst>
          </p:cNvPr>
          <p:cNvSpPr txBox="1"/>
          <p:nvPr/>
        </p:nvSpPr>
        <p:spPr>
          <a:xfrm>
            <a:off x="314928" y="6167670"/>
            <a:ext cx="7027934" cy="308916"/>
          </a:xfrm>
          <a:prstGeom prst="rect">
            <a:avLst/>
          </a:prstGeom>
          <a:solidFill>
            <a:schemeClr val="bg1"/>
          </a:solidFill>
        </p:spPr>
        <p:txBody>
          <a:bodyPr wrap="square" rtlCol="0">
            <a:noAutofit/>
          </a:bodyPr>
          <a:lstStyle/>
          <a:p>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月</a:t>
            </a:r>
            <a:r>
              <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rPr>
              <a:t>100</a:t>
            </a:r>
            <a:r>
              <a:rPr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時間未満の上限もあります（面接指導の実施による例外あり）。</a:t>
            </a:r>
          </a:p>
          <a:p>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E34FF41E-5941-75A6-A726-28CE95E8FCC1}"/>
              </a:ext>
            </a:extLst>
          </p:cNvPr>
          <p:cNvSpPr txBox="1"/>
          <p:nvPr/>
        </p:nvSpPr>
        <p:spPr>
          <a:xfrm>
            <a:off x="200840" y="1214434"/>
            <a:ext cx="8839263" cy="397642"/>
          </a:xfrm>
          <a:prstGeom prst="rect">
            <a:avLst/>
          </a:prstGeom>
          <a:noFill/>
        </p:spPr>
        <p:txBody>
          <a:bodyPr wrap="square" rtlCol="0">
            <a:noAutofit/>
          </a:bodyPr>
          <a:lstStyle/>
          <a:p>
            <a:pPr algn="ctr"/>
            <a:r>
              <a:rPr lang="ja-JP" altLang="en-US" sz="1800" b="1" dirty="0">
                <a:solidFill>
                  <a:schemeClr val="accent1"/>
                </a:solidFill>
                <a:latin typeface="游ゴシック" panose="020B0400000000000000" pitchFamily="50" charset="-128"/>
                <a:ea typeface="游ゴシック" panose="020B0400000000000000" pitchFamily="50" charset="-128"/>
              </a:rPr>
              <a:t>複数の医療機関で勤務する場合は、労働時間を通算して計算する必要があります。</a:t>
            </a:r>
            <a:endParaRPr lang="en-US" altLang="ja-JP" sz="1800" b="1" dirty="0">
              <a:solidFill>
                <a:schemeClr val="accent1"/>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E5B4A746-500B-9D07-9573-434AFBB84A0C}"/>
              </a:ext>
            </a:extLst>
          </p:cNvPr>
          <p:cNvSpPr txBox="1">
            <a:spLocks/>
          </p:cNvSpPr>
          <p:nvPr/>
        </p:nvSpPr>
        <p:spPr>
          <a:xfrm>
            <a:off x="6581681" y="6453336"/>
            <a:ext cx="2551479"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6792261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アイコン&#10;&#10;自動的に生成された説明">
            <a:extLst>
              <a:ext uri="{FF2B5EF4-FFF2-40B4-BE49-F238E27FC236}">
                <a16:creationId xmlns:a16="http://schemas.microsoft.com/office/drawing/2014/main" id="{7BFF8AA0-0AB2-2B42-7279-BC49A56066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1281" y="2032273"/>
            <a:ext cx="3633132" cy="2270707"/>
          </a:xfrm>
          <a:prstGeom prst="rect">
            <a:avLst/>
          </a:prstGeom>
        </p:spPr>
      </p:pic>
      <p:sp>
        <p:nvSpPr>
          <p:cNvPr id="20" name="テキスト ボックス 19">
            <a:extLst>
              <a:ext uri="{FF2B5EF4-FFF2-40B4-BE49-F238E27FC236}">
                <a16:creationId xmlns:a16="http://schemas.microsoft.com/office/drawing/2014/main" id="{FCEA8EF1-8C77-2D66-E2CD-BDAC1E24A166}"/>
              </a:ext>
            </a:extLst>
          </p:cNvPr>
          <p:cNvSpPr txBox="1"/>
          <p:nvPr/>
        </p:nvSpPr>
        <p:spPr>
          <a:xfrm>
            <a:off x="4439844" y="2514988"/>
            <a:ext cx="4452636"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1"/>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1"/>
                </a:solidFill>
                <a:latin typeface="游ゴシック" panose="020B0400000000000000" pitchFamily="50" charset="-128"/>
                <a:ea typeface="游ゴシック" panose="020B0400000000000000" pitchFamily="50" charset="-128"/>
              </a:rPr>
              <a:t> </a:t>
            </a:r>
            <a:r>
              <a:rPr lang="en-US" altLang="ja-JP" sz="4800" b="1" dirty="0">
                <a:solidFill>
                  <a:schemeClr val="accent1"/>
                </a:solidFill>
                <a:latin typeface="游ゴシック" panose="020B0400000000000000" pitchFamily="50" charset="-128"/>
                <a:ea typeface="游ゴシック" panose="020B0400000000000000" pitchFamily="50" charset="-128"/>
              </a:rPr>
              <a:t>9</a:t>
            </a:r>
            <a:r>
              <a:rPr kumimoji="1" lang="en-US" altLang="ja-JP" sz="4800" b="1" dirty="0">
                <a:solidFill>
                  <a:schemeClr val="accent1"/>
                </a:solidFill>
                <a:latin typeface="游ゴシック" panose="020B0400000000000000" pitchFamily="50" charset="-128"/>
                <a:ea typeface="游ゴシック" panose="020B0400000000000000" pitchFamily="50" charset="-128"/>
              </a:rPr>
              <a:t>60</a:t>
            </a:r>
            <a:r>
              <a:rPr kumimoji="1" lang="en-US" altLang="ja-JP" sz="2000" b="1" dirty="0">
                <a:solidFill>
                  <a:schemeClr val="accent1"/>
                </a:solidFill>
                <a:latin typeface="游ゴシック" panose="020B0400000000000000" pitchFamily="50" charset="-128"/>
                <a:ea typeface="游ゴシック" panose="020B0400000000000000" pitchFamily="50" charset="-128"/>
              </a:rPr>
              <a:t> </a:t>
            </a:r>
            <a:r>
              <a:rPr kumimoji="1" lang="ja-JP" altLang="en-US" sz="2400" b="1" dirty="0">
                <a:solidFill>
                  <a:schemeClr val="accent1"/>
                </a:solidFill>
                <a:latin typeface="游ゴシック" panose="020B0400000000000000" pitchFamily="50" charset="-128"/>
                <a:ea typeface="游ゴシック" panose="020B0400000000000000" pitchFamily="50" charset="-128"/>
              </a:rPr>
              <a:t>時間</a:t>
            </a:r>
          </a:p>
        </p:txBody>
      </p:sp>
      <p:sp>
        <p:nvSpPr>
          <p:cNvPr id="23" name="テキスト ボックス 22">
            <a:extLst>
              <a:ext uri="{FF2B5EF4-FFF2-40B4-BE49-F238E27FC236}">
                <a16:creationId xmlns:a16="http://schemas.microsoft.com/office/drawing/2014/main" id="{7F572C11-95AD-074E-D1BA-8B3F9EBEEB2C}"/>
              </a:ext>
            </a:extLst>
          </p:cNvPr>
          <p:cNvSpPr txBox="1"/>
          <p:nvPr/>
        </p:nvSpPr>
        <p:spPr>
          <a:xfrm>
            <a:off x="4439844" y="5216996"/>
            <a:ext cx="4236612" cy="584775"/>
          </a:xfrm>
          <a:prstGeom prst="rect">
            <a:avLst/>
          </a:prstGeom>
          <a:noFill/>
        </p:spPr>
        <p:txBody>
          <a:bodyPr wrap="square" rtlCol="0">
            <a:spAutoFit/>
          </a:bodyPr>
          <a:lstStyle/>
          <a:p>
            <a:pPr algn="ctr"/>
            <a:r>
              <a:rPr kumimoji="1" lang="ja-JP"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ja-JP" sz="1600" b="1" dirty="0">
                <a:solidFill>
                  <a:srgbClr val="FF0000"/>
                </a:solidFill>
                <a:latin typeface="游ゴシック" panose="020B0400000000000000" pitchFamily="50" charset="-128"/>
                <a:ea typeface="游ゴシック" panose="020B0400000000000000" pitchFamily="50" charset="-128"/>
              </a:rPr>
              <a:t>960</a:t>
            </a:r>
            <a:r>
              <a:rPr kumimoji="1" lang="ja-JP" altLang="en-US" sz="1600" b="1" dirty="0">
                <a:solidFill>
                  <a:srgbClr val="FF0000"/>
                </a:solidFill>
                <a:latin typeface="游ゴシック" panose="020B0400000000000000" pitchFamily="50" charset="-128"/>
                <a:ea typeface="游ゴシック" panose="020B0400000000000000" pitchFamily="50" charset="-128"/>
              </a:rPr>
              <a:t>時間は上限であり、</a:t>
            </a: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a:t>
            </a:r>
            <a:br>
              <a:rPr lang="en-US" altLang="ja-JP" sz="1600" b="1" dirty="0">
                <a:solidFill>
                  <a:srgbClr val="FF0000"/>
                </a:solidFill>
                <a:latin typeface="游ゴシック" panose="020B0400000000000000" pitchFamily="50" charset="-128"/>
                <a:ea typeface="游ゴシック" panose="020B0400000000000000" pitchFamily="50" charset="-128"/>
              </a:rPr>
            </a:br>
            <a:r>
              <a:rPr lang="ja-JP" altLang="en-US" sz="1600" b="1" dirty="0">
                <a:solidFill>
                  <a:srgbClr val="FF0000"/>
                </a:solidFill>
                <a:latin typeface="游ゴシック" panose="020B0400000000000000" pitchFamily="50" charset="-128"/>
                <a:ea typeface="游ゴシック" panose="020B0400000000000000" pitchFamily="50" charset="-128"/>
              </a:rPr>
              <a:t>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pic>
        <p:nvPicPr>
          <p:cNvPr id="5" name="図 4" descr="シャツ が含まれている画像&#10;&#10;自動的に生成された説明">
            <a:extLst>
              <a:ext uri="{FF2B5EF4-FFF2-40B4-BE49-F238E27FC236}">
                <a16:creationId xmlns:a16="http://schemas.microsoft.com/office/drawing/2014/main" id="{6AB94AB6-0878-4730-96E6-4E99EEFA57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9347" y="3518319"/>
            <a:ext cx="3657000" cy="2651489"/>
          </a:xfrm>
          <a:prstGeom prst="rect">
            <a:avLst/>
          </a:prstGeom>
        </p:spPr>
      </p:pic>
      <p:sp>
        <p:nvSpPr>
          <p:cNvPr id="11" name="テキスト ボックス 10">
            <a:extLst>
              <a:ext uri="{FF2B5EF4-FFF2-40B4-BE49-F238E27FC236}">
                <a16:creationId xmlns:a16="http://schemas.microsoft.com/office/drawing/2014/main" id="{8E6C6506-34DE-A8A1-F4B8-FAA23CD3A61E}"/>
              </a:ext>
            </a:extLst>
          </p:cNvPr>
          <p:cNvSpPr txBox="1"/>
          <p:nvPr/>
        </p:nvSpPr>
        <p:spPr>
          <a:xfrm>
            <a:off x="1115616" y="665727"/>
            <a:ext cx="3896498"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全ての勤務医に対して、</a:t>
            </a:r>
            <a:endParaRPr lang="en-US" altLang="ja-JP" sz="1400" b="1" dirty="0">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AF7ADD6-052D-3C7A-4711-E03970B90A7B}"/>
              </a:ext>
            </a:extLst>
          </p:cNvPr>
          <p:cNvSpPr txBox="1"/>
          <p:nvPr/>
        </p:nvSpPr>
        <p:spPr>
          <a:xfrm>
            <a:off x="4627282" y="716268"/>
            <a:ext cx="3751172" cy="1015663"/>
          </a:xfrm>
          <a:prstGeom prst="rect">
            <a:avLst/>
          </a:prstGeom>
          <a:noFill/>
        </p:spPr>
        <p:txBody>
          <a:bodyPr wrap="square" rtlCol="0" anchor="ctr">
            <a:spAutoFit/>
          </a:bodyPr>
          <a:lstStyle/>
          <a:p>
            <a:pPr algn="ctr"/>
            <a:r>
              <a:rPr lang="en-US" altLang="ja-JP" sz="6000" b="1" dirty="0">
                <a:solidFill>
                  <a:schemeClr val="accent1"/>
                </a:solidFill>
                <a:latin typeface="游ゴシック" panose="020B0400000000000000" pitchFamily="50" charset="-128"/>
                <a:ea typeface="游ゴシック" panose="020B0400000000000000" pitchFamily="50" charset="-128"/>
              </a:rPr>
              <a:t>A</a:t>
            </a:r>
            <a:r>
              <a:rPr lang="ja-JP" altLang="en-US" sz="6000" b="1" dirty="0">
                <a:solidFill>
                  <a:schemeClr val="accent1"/>
                </a:solidFill>
                <a:latin typeface="游ゴシック" panose="020B0400000000000000" pitchFamily="50" charset="-128"/>
                <a:ea typeface="游ゴシック" panose="020B0400000000000000" pitchFamily="50" charset="-128"/>
              </a:rPr>
              <a:t>水準</a:t>
            </a:r>
            <a:endParaRPr kumimoji="1" lang="ja-JP" altLang="en-US" sz="2400"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16C6CD77-423F-3E5E-876A-C1370E045884}"/>
              </a:ext>
            </a:extLst>
          </p:cNvPr>
          <p:cNvSpPr txBox="1"/>
          <p:nvPr/>
        </p:nvSpPr>
        <p:spPr>
          <a:xfrm>
            <a:off x="1108055" y="946396"/>
            <a:ext cx="3463945" cy="523220"/>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a:t>
            </a:r>
            <a:endParaRPr kumimoji="1" lang="ja-JP" altLang="en-US" sz="2800" b="1" dirty="0">
              <a:solidFill>
                <a:schemeClr val="accent1"/>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5797CAAB-18DE-77AF-BABA-D057D96023EF}"/>
              </a:ext>
            </a:extLst>
          </p:cNvPr>
          <p:cNvSpPr txBox="1"/>
          <p:nvPr/>
        </p:nvSpPr>
        <p:spPr>
          <a:xfrm>
            <a:off x="1115616" y="1234224"/>
            <a:ext cx="3896498" cy="523220"/>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原則的に</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適用される　</a:t>
            </a:r>
            <a:endParaRPr lang="en-US" altLang="ja-JP" sz="1400" b="1" dirty="0">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B8B2F448-DBBF-7FF4-D7E0-650C4EDAF5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5397334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004B7B88-50EA-0FBC-F17A-7A0A2249E42E}"/>
              </a:ext>
            </a:extLst>
          </p:cNvPr>
          <p:cNvSpPr txBox="1"/>
          <p:nvPr/>
        </p:nvSpPr>
        <p:spPr>
          <a:xfrm>
            <a:off x="467544" y="620688"/>
            <a:ext cx="4176464" cy="1415772"/>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本務以外の副業・兼業として</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dirty="0">
              <a:latin typeface="游ゴシック" panose="020B0400000000000000" pitchFamily="50" charset="-128"/>
              <a:ea typeface="游ゴシック" panose="020B0400000000000000" pitchFamily="50" charset="-128"/>
            </a:endParaRPr>
          </a:p>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派遣される際</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193099" y="2514388"/>
            <a:ext cx="4699381"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dirty="0">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dirty="0">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FC39241D-B893-86AE-833E-8C6CE4B5D93C}"/>
              </a:ext>
            </a:extLst>
          </p:cNvPr>
          <p:cNvSpPr txBox="1"/>
          <p:nvPr/>
        </p:nvSpPr>
        <p:spPr>
          <a:xfrm>
            <a:off x="503934" y="1287016"/>
            <a:ext cx="2627906" cy="830997"/>
          </a:xfrm>
          <a:prstGeom prst="rect">
            <a:avLst/>
          </a:prstGeom>
          <a:noFill/>
        </p:spPr>
        <p:txBody>
          <a:bodyPr wrap="square" rtlCol="0">
            <a:spAutoFit/>
          </a:bodyPr>
          <a:lstStyle/>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8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36ACA9EC-6995-1CED-62E0-9DB45DB2FC2A}"/>
              </a:ext>
            </a:extLst>
          </p:cNvPr>
          <p:cNvSpPr txBox="1"/>
          <p:nvPr/>
        </p:nvSpPr>
        <p:spPr>
          <a:xfrm>
            <a:off x="4919534" y="836712"/>
            <a:ext cx="3684914" cy="923330"/>
          </a:xfrm>
          <a:prstGeom prst="rect">
            <a:avLst/>
          </a:prstGeom>
          <a:noFill/>
        </p:spPr>
        <p:txBody>
          <a:bodyPr wrap="square" rtlCol="0">
            <a:spAutoFit/>
          </a:bodyPr>
          <a:lstStyle/>
          <a:p>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連携</a:t>
            </a:r>
            <a:r>
              <a:rPr lang="en-US" altLang="ja-JP" sz="54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dirty="0">
              <a:solidFill>
                <a:schemeClr val="accent3">
                  <a:lumMod val="75000"/>
                </a:schemeClr>
              </a:solidFill>
              <a:latin typeface="游ゴシック" panose="020B0400000000000000" pitchFamily="50" charset="-128"/>
              <a:ea typeface="游ゴシック" panose="020B0400000000000000" pitchFamily="50" charset="-128"/>
            </a:endParaRPr>
          </a:p>
        </p:txBody>
      </p:sp>
      <p:pic>
        <p:nvPicPr>
          <p:cNvPr id="17" name="図 16" descr="アイコン&#10;&#10;自動的に生成された説明">
            <a:extLst>
              <a:ext uri="{FF2B5EF4-FFF2-40B4-BE49-F238E27FC236}">
                <a16:creationId xmlns:a16="http://schemas.microsoft.com/office/drawing/2014/main" id="{70D2E94E-B108-0042-74F7-83D5CA0AA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9579" y="2514388"/>
            <a:ext cx="2497556" cy="1564126"/>
          </a:xfrm>
          <a:prstGeom prst="rect">
            <a:avLst/>
          </a:prstGeom>
        </p:spPr>
      </p:pic>
      <p:pic>
        <p:nvPicPr>
          <p:cNvPr id="19" name="図 18" descr="アイコン&#10;&#10;自動的に生成された説明">
            <a:extLst>
              <a:ext uri="{FF2B5EF4-FFF2-40B4-BE49-F238E27FC236}">
                <a16:creationId xmlns:a16="http://schemas.microsoft.com/office/drawing/2014/main" id="{718C57A8-159C-E46B-3958-116AA9EA102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383" y="3147778"/>
            <a:ext cx="2289426" cy="1434833"/>
          </a:xfrm>
          <a:prstGeom prst="rect">
            <a:avLst/>
          </a:prstGeom>
        </p:spPr>
      </p:pic>
      <p:pic>
        <p:nvPicPr>
          <p:cNvPr id="23" name="図 22" descr="時計 が含まれている画像&#10;&#10;自動的に生成された説明">
            <a:extLst>
              <a:ext uri="{FF2B5EF4-FFF2-40B4-BE49-F238E27FC236}">
                <a16:creationId xmlns:a16="http://schemas.microsoft.com/office/drawing/2014/main" id="{85E99BF5-DB4F-D941-6759-E5A5EEC6B85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545" y="3574028"/>
            <a:ext cx="3528392" cy="2636154"/>
          </a:xfrm>
          <a:prstGeom prst="rect">
            <a:avLst/>
          </a:prstGeom>
        </p:spPr>
      </p:pic>
      <p:pic>
        <p:nvPicPr>
          <p:cNvPr id="4" name="図 3" descr="アイコン&#10;&#10;自動的に生成された説明">
            <a:extLst>
              <a:ext uri="{FF2B5EF4-FFF2-40B4-BE49-F238E27FC236}">
                <a16:creationId xmlns:a16="http://schemas.microsoft.com/office/drawing/2014/main" id="{65D57C77-CA21-0B7F-34EE-8158DA6615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sp>
        <p:nvSpPr>
          <p:cNvPr id="16"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76183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a:extLst>
              <a:ext uri="{FF2B5EF4-FFF2-40B4-BE49-F238E27FC236}">
                <a16:creationId xmlns:a16="http://schemas.microsoft.com/office/drawing/2014/main" id="{A302CFA4-96F4-D888-0D4B-50A755123110}"/>
              </a:ext>
            </a:extLst>
          </p:cNvPr>
          <p:cNvSpPr txBox="1"/>
          <p:nvPr/>
        </p:nvSpPr>
        <p:spPr>
          <a:xfrm>
            <a:off x="5830516" y="1128657"/>
            <a:ext cx="2159250" cy="923330"/>
          </a:xfrm>
          <a:prstGeom prst="rect">
            <a:avLst/>
          </a:prstGeom>
          <a:noFill/>
        </p:spPr>
        <p:txBody>
          <a:bodyPr wrap="square" rtlCol="0">
            <a:spAutoFit/>
          </a:bodyPr>
          <a:lstStyle/>
          <a:p>
            <a:r>
              <a:rPr lang="en-US" altLang="ja-JP" sz="54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sz="5400" b="1" dirty="0">
                <a:solidFill>
                  <a:schemeClr val="accent3">
                    <a:lumMod val="75000"/>
                  </a:schemeClr>
                </a:solidFill>
                <a:latin typeface="游ゴシック" panose="020B0400000000000000" pitchFamily="50" charset="-128"/>
                <a:ea typeface="游ゴシック" panose="020B0400000000000000" pitchFamily="50" charset="-128"/>
              </a:rPr>
              <a:t>水準</a:t>
            </a:r>
            <a:endParaRPr kumimoji="1" lang="ja-JP" altLang="en-US" sz="40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BCAB4104-981D-F8B2-8484-12D89E882AB8}"/>
              </a:ext>
            </a:extLst>
          </p:cNvPr>
          <p:cNvSpPr txBox="1"/>
          <p:nvPr/>
        </p:nvSpPr>
        <p:spPr>
          <a:xfrm>
            <a:off x="539552" y="880145"/>
            <a:ext cx="4867332" cy="1046440"/>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地域医療の確保のため、</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en-US" altLang="ja-JP" sz="1400" b="1" dirty="0">
              <a:solidFill>
                <a:schemeClr val="accent6"/>
              </a:solidFill>
              <a:latin typeface="游ゴシック" panose="020B0400000000000000" pitchFamily="50" charset="-128"/>
              <a:ea typeface="游ゴシック" panose="020B0400000000000000" pitchFamily="50" charset="-128"/>
            </a:endParaRPr>
          </a:p>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自院内で長時間労働が必要な場合</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C720FD0D-212F-1DDD-28CB-DD72D020A2AD}"/>
              </a:ext>
            </a:extLst>
          </p:cNvPr>
          <p:cNvSpPr txBox="1"/>
          <p:nvPr/>
        </p:nvSpPr>
        <p:spPr>
          <a:xfrm>
            <a:off x="539552" y="1206707"/>
            <a:ext cx="7033665" cy="461665"/>
          </a:xfrm>
          <a:prstGeom prst="rect">
            <a:avLst/>
          </a:prstGeom>
          <a:noFill/>
        </p:spPr>
        <p:txBody>
          <a:bodyPr wrap="square" rtlCol="0">
            <a:spAutoFit/>
          </a:bodyPr>
          <a:lstStyle/>
          <a:p>
            <a:r>
              <a:rPr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a:t>
            </a:r>
            <a:endPar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34D829F4-6D8D-7F25-309C-D66285639303}"/>
              </a:ext>
            </a:extLst>
          </p:cNvPr>
          <p:cNvSpPr txBox="1"/>
          <p:nvPr/>
        </p:nvSpPr>
        <p:spPr>
          <a:xfrm>
            <a:off x="4283968" y="2514388"/>
            <a:ext cx="4608512"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年間</a:t>
            </a:r>
            <a:r>
              <a:rPr kumimoji="1" lang="en-US" altLang="ja-JP" sz="2400" b="1" dirty="0">
                <a:solidFill>
                  <a:schemeClr val="accent3">
                    <a:lumMod val="75000"/>
                  </a:schemeClr>
                </a:solidFill>
                <a:latin typeface="游ゴシック" panose="020B0400000000000000" pitchFamily="50" charset="-128"/>
                <a:ea typeface="游ゴシック" panose="020B0400000000000000" pitchFamily="50" charset="-128"/>
              </a:rPr>
              <a:t> </a:t>
            </a:r>
            <a:r>
              <a:rPr lang="en-US" altLang="ja-JP" sz="4800" b="1" dirty="0">
                <a:solidFill>
                  <a:schemeClr val="accent3">
                    <a:lumMod val="75000"/>
                  </a:schemeClr>
                </a:solidFill>
                <a:latin typeface="游ゴシック" panose="020B0400000000000000" pitchFamily="50" charset="-128"/>
                <a:ea typeface="游ゴシック" panose="020B0400000000000000" pitchFamily="50" charset="-128"/>
              </a:rPr>
              <a:t>1,860</a:t>
            </a:r>
            <a:r>
              <a:rPr kumimoji="1" lang="en-US" altLang="ja-JP" sz="2000" b="1" dirty="0">
                <a:solidFill>
                  <a:schemeClr val="accent3">
                    <a:lumMod val="75000"/>
                  </a:schemeClr>
                </a:solidFill>
                <a:latin typeface="游ゴシック" panose="020B0400000000000000" pitchFamily="50" charset="-128"/>
                <a:ea typeface="游ゴシック" panose="020B0400000000000000" pitchFamily="50" charset="-128"/>
              </a:rPr>
              <a:t> </a:t>
            </a:r>
            <a:r>
              <a:rPr kumimoji="1" lang="ja-JP" altLang="en-US" sz="2400" b="1" dirty="0">
                <a:solidFill>
                  <a:schemeClr val="accent3">
                    <a:lumMod val="75000"/>
                  </a:schemeClr>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199137"/>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pic>
        <p:nvPicPr>
          <p:cNvPr id="13" name="図 12" descr="アイコン&#10;&#10;自動的に生成された説明">
            <a:extLst>
              <a:ext uri="{FF2B5EF4-FFF2-40B4-BE49-F238E27FC236}">
                <a16:creationId xmlns:a16="http://schemas.microsoft.com/office/drawing/2014/main" id="{330813C7-07FF-307A-EC39-EB46DC1AE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712" y="2573056"/>
            <a:ext cx="2786463" cy="1745058"/>
          </a:xfrm>
          <a:prstGeom prst="rect">
            <a:avLst/>
          </a:prstGeom>
        </p:spPr>
      </p:pic>
      <p:pic>
        <p:nvPicPr>
          <p:cNvPr id="16" name="図 15" descr="アイコン&#10;&#10;自動的に生成された説明">
            <a:extLst>
              <a:ext uri="{FF2B5EF4-FFF2-40B4-BE49-F238E27FC236}">
                <a16:creationId xmlns:a16="http://schemas.microsoft.com/office/drawing/2014/main" id="{E948EA1F-A86C-9452-8175-DB1EE39CAB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94019">
            <a:off x="3586246" y="3751907"/>
            <a:ext cx="1617970" cy="906402"/>
          </a:xfrm>
          <a:prstGeom prst="rect">
            <a:avLst/>
          </a:prstGeom>
        </p:spPr>
      </p:pic>
      <p:pic>
        <p:nvPicPr>
          <p:cNvPr id="17" name="図 16" descr="時計 が含まれている画像&#10;&#10;自動的に生成された説明">
            <a:extLst>
              <a:ext uri="{FF2B5EF4-FFF2-40B4-BE49-F238E27FC236}">
                <a16:creationId xmlns:a16="http://schemas.microsoft.com/office/drawing/2014/main" id="{0EACB86F-1833-7091-573E-857909ED88E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3881" y="3765154"/>
            <a:ext cx="3361148" cy="2511201"/>
          </a:xfrm>
          <a:prstGeom prst="rect">
            <a:avLst/>
          </a:prstGeom>
        </p:spPr>
      </p:pic>
      <p:sp>
        <p:nvSpPr>
          <p:cNvPr id="3" name="テキスト ボックス 2">
            <a:extLst>
              <a:ext uri="{FF2B5EF4-FFF2-40B4-BE49-F238E27FC236}">
                <a16:creationId xmlns:a16="http://schemas.microsoft.com/office/drawing/2014/main" id="{217EBA3D-F5B1-6235-6BCC-7611CE5F12C5}"/>
              </a:ext>
            </a:extLst>
          </p:cNvPr>
          <p:cNvSpPr txBox="1"/>
          <p:nvPr/>
        </p:nvSpPr>
        <p:spPr>
          <a:xfrm>
            <a:off x="539552" y="1955273"/>
            <a:ext cx="4867332"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に適用される</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DAE6654C-EB19-BA86-F1DA-37F449FC6B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9600" y="4107640"/>
            <a:ext cx="726536" cy="683547"/>
          </a:xfrm>
          <a:prstGeom prst="rect">
            <a:avLst/>
          </a:prstGeom>
        </p:spPr>
      </p:pic>
      <p:pic>
        <p:nvPicPr>
          <p:cNvPr id="4" name="図 3" descr="光 が含まれている画像&#10;&#10;自動的に生成された説明">
            <a:extLst>
              <a:ext uri="{FF2B5EF4-FFF2-40B4-BE49-F238E27FC236}">
                <a16:creationId xmlns:a16="http://schemas.microsoft.com/office/drawing/2014/main" id="{66C05324-B216-ED1E-46AB-C354511CB6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07904" y="180256"/>
            <a:ext cx="2431696" cy="1125820"/>
          </a:xfrm>
          <a:prstGeom prst="rect">
            <a:avLst/>
          </a:prstGeom>
        </p:spPr>
      </p:pic>
      <p:sp>
        <p:nvSpPr>
          <p:cNvPr id="22" name="テキスト ボックス 21">
            <a:extLst>
              <a:ext uri="{FF2B5EF4-FFF2-40B4-BE49-F238E27FC236}">
                <a16:creationId xmlns:a16="http://schemas.microsoft.com/office/drawing/2014/main" id="{8A4FBD28-15B6-4F2A-8182-7D96DEB6ABCD}"/>
              </a:ext>
            </a:extLst>
          </p:cNvPr>
          <p:cNvSpPr txBox="1"/>
          <p:nvPr/>
        </p:nvSpPr>
        <p:spPr>
          <a:xfrm>
            <a:off x="4012682" y="381148"/>
            <a:ext cx="1959040" cy="646331"/>
          </a:xfrm>
          <a:prstGeom prst="rect">
            <a:avLst/>
          </a:prstGeom>
          <a:noFill/>
        </p:spPr>
        <p:txBody>
          <a:bodyPr wrap="square" rtlCol="0">
            <a:spAutoFit/>
          </a:bodyPr>
          <a:lstStyle/>
          <a:p>
            <a:r>
              <a:rPr kumimoji="1" lang="ja-JP" altLang="en-US" b="1" dirty="0">
                <a:solidFill>
                  <a:schemeClr val="accent3">
                    <a:lumMod val="75000"/>
                  </a:schemeClr>
                </a:solidFill>
                <a:latin typeface="游ゴシック" panose="020B0400000000000000" pitchFamily="50" charset="-128"/>
                <a:ea typeface="游ゴシック" panose="020B0400000000000000" pitchFamily="50" charset="-128"/>
              </a:rPr>
              <a:t>救急医療</a:t>
            </a:r>
            <a:r>
              <a:rPr kumimoji="1" lang="ja-JP" altLang="en-US" sz="1400" dirty="0">
                <a:solidFill>
                  <a:schemeClr val="accent3">
                    <a:lumMod val="75000"/>
                  </a:schemeClr>
                </a:solidFill>
                <a:latin typeface="游ゴシック" panose="020B0400000000000000" pitchFamily="50" charset="-128"/>
                <a:ea typeface="游ゴシック" panose="020B0400000000000000" pitchFamily="50" charset="-128"/>
              </a:rPr>
              <a:t>や</a:t>
            </a:r>
            <a:endParaRPr kumimoji="1" lang="en-US" altLang="ja-JP" sz="1600" dirty="0">
              <a:solidFill>
                <a:schemeClr val="accent3">
                  <a:lumMod val="75000"/>
                </a:schemeClr>
              </a:solidFill>
              <a:latin typeface="游ゴシック" panose="020B0400000000000000" pitchFamily="50" charset="-128"/>
              <a:ea typeface="游ゴシック" panose="020B0400000000000000" pitchFamily="50" charset="-128"/>
            </a:endParaRPr>
          </a:p>
          <a:p>
            <a:r>
              <a:rPr lang="ja-JP" altLang="en-US" b="1" dirty="0">
                <a:solidFill>
                  <a:schemeClr val="accent3">
                    <a:lumMod val="75000"/>
                  </a:schemeClr>
                </a:solidFill>
                <a:latin typeface="游ゴシック" panose="020B0400000000000000" pitchFamily="50" charset="-128"/>
                <a:ea typeface="游ゴシック" panose="020B0400000000000000" pitchFamily="50" charset="-128"/>
              </a:rPr>
              <a:t>高度な癌治療</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など</a:t>
            </a:r>
            <a:endParaRPr kumimoji="1"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9"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8087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descr="アイコン&#10;&#10;自動的に生成された説明">
            <a:extLst>
              <a:ext uri="{FF2B5EF4-FFF2-40B4-BE49-F238E27FC236}">
                <a16:creationId xmlns:a16="http://schemas.microsoft.com/office/drawing/2014/main" id="{26800D86-D6C9-EF3C-346B-F0D20EA63D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528" y="2883813"/>
            <a:ext cx="3474272" cy="2175807"/>
          </a:xfrm>
          <a:prstGeom prst="rect">
            <a:avLst/>
          </a:prstGeom>
        </p:spPr>
      </p:pic>
      <p:pic>
        <p:nvPicPr>
          <p:cNvPr id="14" name="図 13" descr="図形&#10;&#10;自動的に生成された説明">
            <a:extLst>
              <a:ext uri="{FF2B5EF4-FFF2-40B4-BE49-F238E27FC236}">
                <a16:creationId xmlns:a16="http://schemas.microsoft.com/office/drawing/2014/main" id="{BB309502-295D-DCFD-A1D6-DAF904E079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20800" y="1931039"/>
            <a:ext cx="2774072" cy="1713985"/>
          </a:xfrm>
          <a:prstGeom prst="rect">
            <a:avLst/>
          </a:prstGeom>
        </p:spPr>
      </p:pic>
      <p:pic>
        <p:nvPicPr>
          <p:cNvPr id="11" name="図 10" descr="図形&#10;&#10;自動的に生成された説明">
            <a:extLst>
              <a:ext uri="{FF2B5EF4-FFF2-40B4-BE49-F238E27FC236}">
                <a16:creationId xmlns:a16="http://schemas.microsoft.com/office/drawing/2014/main" id="{F6EB7F13-1FA5-22C5-EACB-CE1102CE19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4352" y="1513329"/>
            <a:ext cx="2955306" cy="1705474"/>
          </a:xfrm>
          <a:prstGeom prst="rect">
            <a:avLst/>
          </a:prstGeom>
        </p:spPr>
      </p:pic>
      <p:sp>
        <p:nvSpPr>
          <p:cNvPr id="34" name="テキスト ボックス 33">
            <a:extLst>
              <a:ext uri="{FF2B5EF4-FFF2-40B4-BE49-F238E27FC236}">
                <a16:creationId xmlns:a16="http://schemas.microsoft.com/office/drawing/2014/main" id="{34D829F4-6D8D-7F25-309C-D66285639303}"/>
              </a:ext>
            </a:extLst>
          </p:cNvPr>
          <p:cNvSpPr txBox="1"/>
          <p:nvPr/>
        </p:nvSpPr>
        <p:spPr>
          <a:xfrm>
            <a:off x="4533153" y="3289237"/>
            <a:ext cx="4610847"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rgbClr val="FAC006"/>
                </a:solidFill>
                <a:latin typeface="游ゴシック" panose="020B0400000000000000" pitchFamily="50" charset="-128"/>
                <a:ea typeface="游ゴシック" panose="020B0400000000000000" pitchFamily="50" charset="-128"/>
              </a:rPr>
              <a:t>年間</a:t>
            </a:r>
            <a:r>
              <a:rPr kumimoji="1" lang="en-US" altLang="ja-JP" sz="2400" b="1" dirty="0">
                <a:solidFill>
                  <a:srgbClr val="FAC006"/>
                </a:solidFill>
                <a:latin typeface="游ゴシック" panose="020B0400000000000000" pitchFamily="50" charset="-128"/>
                <a:ea typeface="游ゴシック" panose="020B0400000000000000" pitchFamily="50" charset="-128"/>
              </a:rPr>
              <a:t> </a:t>
            </a:r>
            <a:r>
              <a:rPr lang="en-US" altLang="ja-JP" sz="4800" b="1" dirty="0">
                <a:solidFill>
                  <a:srgbClr val="FAC006"/>
                </a:solidFill>
                <a:latin typeface="游ゴシック" panose="020B0400000000000000" pitchFamily="50" charset="-128"/>
                <a:ea typeface="游ゴシック" panose="020B0400000000000000" pitchFamily="50" charset="-128"/>
              </a:rPr>
              <a:t>1,860</a:t>
            </a:r>
            <a:r>
              <a:rPr kumimoji="1" lang="en-US" altLang="ja-JP" sz="2000" b="1" dirty="0">
                <a:solidFill>
                  <a:srgbClr val="FAC006"/>
                </a:solidFill>
                <a:latin typeface="游ゴシック" panose="020B0400000000000000" pitchFamily="50" charset="-128"/>
                <a:ea typeface="游ゴシック" panose="020B0400000000000000" pitchFamily="50" charset="-128"/>
              </a:rPr>
              <a:t> </a:t>
            </a:r>
            <a:r>
              <a:rPr kumimoji="1" lang="ja-JP" altLang="en-US" sz="2400" b="1" dirty="0">
                <a:solidFill>
                  <a:srgbClr val="FAC006"/>
                </a:solidFill>
                <a:latin typeface="游ゴシック" panose="020B0400000000000000" pitchFamily="50" charset="-128"/>
                <a:ea typeface="游ゴシック" panose="020B0400000000000000" pitchFamily="50" charset="-128"/>
              </a:rPr>
              <a:t>時間</a:t>
            </a:r>
          </a:p>
        </p:txBody>
      </p:sp>
      <p:sp>
        <p:nvSpPr>
          <p:cNvPr id="41" name="テキスト ボックス 40">
            <a:extLst>
              <a:ext uri="{FF2B5EF4-FFF2-40B4-BE49-F238E27FC236}">
                <a16:creationId xmlns:a16="http://schemas.microsoft.com/office/drawing/2014/main" id="{3D6C177A-5E2A-A8C7-E35C-B21CEE4EB583}"/>
              </a:ext>
            </a:extLst>
          </p:cNvPr>
          <p:cNvSpPr txBox="1"/>
          <p:nvPr/>
        </p:nvSpPr>
        <p:spPr>
          <a:xfrm>
            <a:off x="4395231" y="5520134"/>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EFB2A07D-9D8B-E0C6-A963-56E020A3DAFB}"/>
              </a:ext>
            </a:extLst>
          </p:cNvPr>
          <p:cNvSpPr txBox="1"/>
          <p:nvPr/>
        </p:nvSpPr>
        <p:spPr>
          <a:xfrm>
            <a:off x="624260" y="517887"/>
            <a:ext cx="4779888"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臨床研修医</a:t>
            </a:r>
            <a:r>
              <a:rPr lang="en-US" altLang="ja-JP" sz="2400" b="1" dirty="0">
                <a:solidFill>
                  <a:srgbClr val="FAC006"/>
                </a:solidFill>
                <a:latin typeface="游ゴシック" panose="020B0400000000000000" pitchFamily="50" charset="-128"/>
                <a:ea typeface="游ゴシック" panose="020B0400000000000000" pitchFamily="50" charset="-128"/>
              </a:rPr>
              <a:t>/</a:t>
            </a:r>
            <a:r>
              <a:rPr lang="ja-JP" altLang="en-US" sz="2400" b="1" dirty="0">
                <a:solidFill>
                  <a:srgbClr val="FAC006"/>
                </a:solidFill>
                <a:latin typeface="游ゴシック" panose="020B0400000000000000" pitchFamily="50" charset="-128"/>
                <a:ea typeface="游ゴシック" panose="020B0400000000000000" pitchFamily="50" charset="-128"/>
              </a:rPr>
              <a:t>専攻医の研修のため</a:t>
            </a:r>
            <a:endParaRPr lang="en-US" altLang="ja-JP" sz="2400" b="1" dirty="0">
              <a:solidFill>
                <a:srgbClr val="FAC006"/>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20949D84-C74B-AAC9-7E2B-BB5DBD233AC1}"/>
              </a:ext>
            </a:extLst>
          </p:cNvPr>
          <p:cNvSpPr txBox="1"/>
          <p:nvPr/>
        </p:nvSpPr>
        <p:spPr>
          <a:xfrm>
            <a:off x="611560" y="217279"/>
            <a:ext cx="4792587" cy="461665"/>
          </a:xfrm>
          <a:prstGeom prst="rect">
            <a:avLst/>
          </a:prstGeom>
          <a:noFill/>
        </p:spPr>
        <p:txBody>
          <a:bodyPr wrap="square" rtlCol="0">
            <a:spAutoFit/>
          </a:bodyPr>
          <a:lstStyle/>
          <a:p>
            <a:r>
              <a:rPr lang="ja-JP" altLang="en-US" sz="2400" b="1" dirty="0">
                <a:solidFill>
                  <a:srgbClr val="FFCC00"/>
                </a:solidFill>
                <a:latin typeface="游ゴシック" panose="020B0400000000000000" pitchFamily="50" charset="-128"/>
                <a:ea typeface="游ゴシック" panose="020B0400000000000000" pitchFamily="50" charset="-128"/>
              </a:rPr>
              <a:t>・・・・・</a:t>
            </a:r>
            <a:r>
              <a:rPr lang="en-US" altLang="ja-JP" sz="2400" b="1" dirty="0">
                <a:solidFill>
                  <a:srgbClr val="FFCC00"/>
                </a:solidFill>
                <a:latin typeface="游ゴシック" panose="020B0400000000000000" pitchFamily="50" charset="-128"/>
                <a:ea typeface="游ゴシック" panose="020B0400000000000000" pitchFamily="50" charset="-128"/>
              </a:rPr>
              <a:t>  </a:t>
            </a:r>
            <a:r>
              <a:rPr lang="ja-JP" altLang="en-US" sz="2400" b="1" dirty="0">
                <a:solidFill>
                  <a:srgbClr val="FFCC00"/>
                </a:solidFill>
                <a:latin typeface="游ゴシック" panose="020B0400000000000000" pitchFamily="50" charset="-128"/>
                <a:ea typeface="游ゴシック" panose="020B0400000000000000" pitchFamily="50" charset="-128"/>
              </a:rPr>
              <a:t>・・・・・・・・・</a:t>
            </a:r>
            <a:endParaRPr kumimoji="1" lang="ja-JP" altLang="en-US" sz="2800" b="1" dirty="0">
              <a:solidFill>
                <a:srgbClr val="FFCC00"/>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60A8BA44-8C86-EAD6-B298-83B39E1C6F94}"/>
              </a:ext>
            </a:extLst>
          </p:cNvPr>
          <p:cNvSpPr txBox="1"/>
          <p:nvPr/>
        </p:nvSpPr>
        <p:spPr>
          <a:xfrm>
            <a:off x="317206" y="2287410"/>
            <a:ext cx="2421873" cy="954107"/>
          </a:xfrm>
          <a:prstGeom prst="rect">
            <a:avLst/>
          </a:prstGeom>
          <a:noFill/>
        </p:spPr>
        <p:txBody>
          <a:bodyPr wrap="square" rtlCol="0">
            <a:spAutoFit/>
          </a:bodyPr>
          <a:lstStyle/>
          <a:p>
            <a:pPr algn="ctr"/>
            <a:r>
              <a:rPr lang="ja-JP" altLang="en-US" sz="1400" dirty="0">
                <a:latin typeface="游ゴシック" panose="020B0400000000000000" pitchFamily="50" charset="-128"/>
                <a:ea typeface="游ゴシック" panose="020B0400000000000000" pitchFamily="50" charset="-128"/>
              </a:rPr>
              <a:t>医療機関ごとに</a:t>
            </a:r>
            <a:br>
              <a:rPr lang="en-US" altLang="ja-JP" sz="1400" dirty="0">
                <a:latin typeface="游ゴシック" panose="020B0400000000000000" pitchFamily="50" charset="-128"/>
                <a:ea typeface="游ゴシック" panose="020B0400000000000000" pitchFamily="50" charset="-128"/>
              </a:rPr>
            </a:br>
            <a:r>
              <a:rPr lang="ja-JP" altLang="en-US" sz="1400" dirty="0">
                <a:latin typeface="游ゴシック" panose="020B0400000000000000" pitchFamily="50" charset="-128"/>
                <a:ea typeface="游ゴシック" panose="020B0400000000000000" pitchFamily="50" charset="-128"/>
              </a:rPr>
              <a:t>各プログラムにおいて</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想定される上限時間数が</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明示されます。</a:t>
            </a:r>
            <a:endParaRPr kumimoji="1" lang="ja-JP" altLang="en-US" sz="1600" dirty="0">
              <a:latin typeface="游ゴシック" panose="020B0400000000000000" pitchFamily="50" charset="-128"/>
              <a:ea typeface="游ゴシック" panose="020B0400000000000000" pitchFamily="50" charset="-128"/>
            </a:endParaRPr>
          </a:p>
        </p:txBody>
      </p:sp>
      <p:sp>
        <p:nvSpPr>
          <p:cNvPr id="23" name="テキスト ボックス 22">
            <a:extLst>
              <a:ext uri="{FF2B5EF4-FFF2-40B4-BE49-F238E27FC236}">
                <a16:creationId xmlns:a16="http://schemas.microsoft.com/office/drawing/2014/main" id="{A0A1333A-57AE-70D3-D183-49CFE2264559}"/>
              </a:ext>
            </a:extLst>
          </p:cNvPr>
          <p:cNvSpPr txBox="1"/>
          <p:nvPr/>
        </p:nvSpPr>
        <p:spPr>
          <a:xfrm>
            <a:off x="3537822" y="1887605"/>
            <a:ext cx="2645856" cy="1200329"/>
          </a:xfrm>
          <a:prstGeom prst="rect">
            <a:avLst/>
          </a:prstGeom>
          <a:noFill/>
        </p:spPr>
        <p:txBody>
          <a:bodyPr wrap="square" rtlCol="0">
            <a:spAutoFit/>
          </a:bodyPr>
          <a:lstStyle/>
          <a:p>
            <a:pPr algn="ctr"/>
            <a:r>
              <a:rPr lang="ja-JP" altLang="en-US" sz="1400" dirty="0">
                <a:latin typeface="游ゴシック" panose="020B0400000000000000" pitchFamily="50" charset="-128"/>
                <a:ea typeface="游ゴシック" panose="020B0400000000000000" pitchFamily="50" charset="-128"/>
              </a:rPr>
              <a:t>明示された時間数と</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適用される水準を確認し、</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自分に合った研修病院を</a:t>
            </a:r>
            <a:endParaRPr lang="en-US" altLang="ja-JP" sz="1400" dirty="0">
              <a:latin typeface="游ゴシック" panose="020B0400000000000000" pitchFamily="50" charset="-128"/>
              <a:ea typeface="游ゴシック" panose="020B0400000000000000" pitchFamily="50" charset="-128"/>
            </a:endParaRPr>
          </a:p>
          <a:p>
            <a:pPr algn="ctr"/>
            <a:r>
              <a:rPr lang="ja-JP" altLang="en-US" sz="1400" dirty="0">
                <a:latin typeface="游ゴシック" panose="020B0400000000000000" pitchFamily="50" charset="-128"/>
                <a:ea typeface="游ゴシック" panose="020B0400000000000000" pitchFamily="50" charset="-128"/>
              </a:rPr>
              <a:t>選択しましょう。</a:t>
            </a:r>
            <a:endParaRPr kumimoji="1" lang="ja-JP" altLang="en-US" sz="1400" dirty="0">
              <a:latin typeface="游ゴシック" panose="020B0400000000000000" pitchFamily="50" charset="-128"/>
              <a:ea typeface="游ゴシック" panose="020B0400000000000000" pitchFamily="50" charset="-128"/>
            </a:endParaRPr>
          </a:p>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24" name="テキスト ボックス 23">
            <a:extLst>
              <a:ext uri="{FF2B5EF4-FFF2-40B4-BE49-F238E27FC236}">
                <a16:creationId xmlns:a16="http://schemas.microsoft.com/office/drawing/2014/main" id="{68F876CE-53D4-FA37-3E20-F1B0A30847A6}"/>
              </a:ext>
            </a:extLst>
          </p:cNvPr>
          <p:cNvSpPr txBox="1"/>
          <p:nvPr/>
        </p:nvSpPr>
        <p:spPr>
          <a:xfrm>
            <a:off x="5528047" y="576770"/>
            <a:ext cx="3019426" cy="923330"/>
          </a:xfrm>
          <a:prstGeom prst="rect">
            <a:avLst/>
          </a:prstGeom>
          <a:noFill/>
        </p:spPr>
        <p:txBody>
          <a:bodyPr wrap="square" rtlCol="0">
            <a:spAutoFit/>
          </a:bodyPr>
          <a:lstStyle/>
          <a:p>
            <a:r>
              <a:rPr lang="en-US" altLang="ja-JP" sz="5400" b="1" dirty="0">
                <a:solidFill>
                  <a:srgbClr val="FAC006"/>
                </a:solidFill>
                <a:latin typeface="游ゴシック" panose="020B0400000000000000" pitchFamily="50" charset="-128"/>
                <a:ea typeface="游ゴシック" panose="020B0400000000000000" pitchFamily="50" charset="-128"/>
              </a:rPr>
              <a:t>C-1</a:t>
            </a:r>
            <a:r>
              <a:rPr lang="ja-JP" altLang="en-US" sz="5400" b="1" dirty="0">
                <a:solidFill>
                  <a:srgbClr val="FAC006"/>
                </a:solidFill>
                <a:latin typeface="游ゴシック" panose="020B0400000000000000" pitchFamily="50" charset="-128"/>
                <a:ea typeface="游ゴシック" panose="020B0400000000000000" pitchFamily="50" charset="-128"/>
              </a:rPr>
              <a:t>水準</a:t>
            </a:r>
            <a:endParaRPr kumimoji="1" lang="ja-JP" altLang="en-US" sz="4000" b="1" dirty="0">
              <a:solidFill>
                <a:srgbClr val="FAC006"/>
              </a:solidFill>
              <a:latin typeface="游ゴシック" panose="020B0400000000000000" pitchFamily="50" charset="-128"/>
              <a:ea typeface="游ゴシック" panose="020B0400000000000000" pitchFamily="50" charset="-128"/>
            </a:endParaRPr>
          </a:p>
        </p:txBody>
      </p:sp>
      <p:pic>
        <p:nvPicPr>
          <p:cNvPr id="6" name="図 5">
            <a:extLst>
              <a:ext uri="{FF2B5EF4-FFF2-40B4-BE49-F238E27FC236}">
                <a16:creationId xmlns:a16="http://schemas.microsoft.com/office/drawing/2014/main" id="{CE88BE47-EA84-AF29-D960-F3D0934364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1541" y="3605126"/>
            <a:ext cx="3601612" cy="2616390"/>
          </a:xfrm>
          <a:prstGeom prst="rect">
            <a:avLst/>
          </a:prstGeom>
        </p:spPr>
      </p:pic>
      <p:sp>
        <p:nvSpPr>
          <p:cNvPr id="10" name="テキスト ボックス 9">
            <a:extLst>
              <a:ext uri="{FF2B5EF4-FFF2-40B4-BE49-F238E27FC236}">
                <a16:creationId xmlns:a16="http://schemas.microsoft.com/office/drawing/2014/main" id="{7F2CF32D-5919-35AB-9BFD-C4808FE98314}"/>
              </a:ext>
            </a:extLst>
          </p:cNvPr>
          <p:cNvSpPr txBox="1"/>
          <p:nvPr/>
        </p:nvSpPr>
        <p:spPr>
          <a:xfrm>
            <a:off x="618645" y="989526"/>
            <a:ext cx="3593315"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に長時間労働が必要な場合に</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A5188EFA-440D-327A-8C36-8533C0C59855}"/>
              </a:ext>
            </a:extLst>
          </p:cNvPr>
          <p:cNvSpPr txBox="1"/>
          <p:nvPr/>
        </p:nvSpPr>
        <p:spPr>
          <a:xfrm>
            <a:off x="625991" y="1418079"/>
            <a:ext cx="1641753"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適用される</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アイコン&#10;&#10;自動的に生成された説明">
            <a:extLst>
              <a:ext uri="{FF2B5EF4-FFF2-40B4-BE49-F238E27FC236}">
                <a16:creationId xmlns:a16="http://schemas.microsoft.com/office/drawing/2014/main" id="{497FADC7-2532-7502-D544-6386A1ED62C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3678" y="4700601"/>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205891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アイコン&#10;&#10;自動的に生成された説明">
            <a:extLst>
              <a:ext uri="{FF2B5EF4-FFF2-40B4-BE49-F238E27FC236}">
                <a16:creationId xmlns:a16="http://schemas.microsoft.com/office/drawing/2014/main" id="{701F7A61-B160-47F9-4C89-AD091EECB6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287" y="1932240"/>
            <a:ext cx="4076681" cy="2553073"/>
          </a:xfrm>
          <a:prstGeom prst="rect">
            <a:avLst/>
          </a:prstGeom>
        </p:spPr>
      </p:pic>
      <p:pic>
        <p:nvPicPr>
          <p:cNvPr id="15" name="図 14">
            <a:extLst>
              <a:ext uri="{FF2B5EF4-FFF2-40B4-BE49-F238E27FC236}">
                <a16:creationId xmlns:a16="http://schemas.microsoft.com/office/drawing/2014/main" id="{6874782D-9024-ECE9-BA57-32F209FC3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9962" y="3439033"/>
            <a:ext cx="3855269" cy="2793675"/>
          </a:xfrm>
          <a:prstGeom prst="rect">
            <a:avLst/>
          </a:prstGeom>
        </p:spPr>
      </p:pic>
      <p:sp>
        <p:nvSpPr>
          <p:cNvPr id="16" name="テキスト ボックス 15">
            <a:extLst>
              <a:ext uri="{FF2B5EF4-FFF2-40B4-BE49-F238E27FC236}">
                <a16:creationId xmlns:a16="http://schemas.microsoft.com/office/drawing/2014/main" id="{57B79FCB-B66D-2535-B128-E82542C9F7A5}"/>
              </a:ext>
            </a:extLst>
          </p:cNvPr>
          <p:cNvSpPr txBox="1"/>
          <p:nvPr/>
        </p:nvSpPr>
        <p:spPr>
          <a:xfrm>
            <a:off x="4395231" y="2501280"/>
            <a:ext cx="4497249" cy="1200329"/>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時間外・休日労働時間の上限：</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rgbClr val="FAC006"/>
                </a:solidFill>
                <a:latin typeface="游ゴシック" panose="020B0400000000000000" pitchFamily="50" charset="-128"/>
                <a:ea typeface="游ゴシック" panose="020B0400000000000000" pitchFamily="50" charset="-128"/>
              </a:rPr>
              <a:t>年間</a:t>
            </a:r>
            <a:r>
              <a:rPr kumimoji="1" lang="en-US" altLang="ja-JP" sz="2400" b="1" dirty="0">
                <a:solidFill>
                  <a:srgbClr val="FAC006"/>
                </a:solidFill>
                <a:latin typeface="游ゴシック" panose="020B0400000000000000" pitchFamily="50" charset="-128"/>
                <a:ea typeface="游ゴシック" panose="020B0400000000000000" pitchFamily="50" charset="-128"/>
              </a:rPr>
              <a:t> </a:t>
            </a:r>
            <a:r>
              <a:rPr lang="en-US" altLang="ja-JP" sz="4800" b="1" dirty="0">
                <a:solidFill>
                  <a:srgbClr val="FAC006"/>
                </a:solidFill>
                <a:latin typeface="游ゴシック" panose="020B0400000000000000" pitchFamily="50" charset="-128"/>
                <a:ea typeface="游ゴシック" panose="020B0400000000000000" pitchFamily="50" charset="-128"/>
              </a:rPr>
              <a:t>1,860</a:t>
            </a:r>
            <a:r>
              <a:rPr kumimoji="1" lang="en-US" altLang="ja-JP" sz="2000" b="1" dirty="0">
                <a:solidFill>
                  <a:srgbClr val="FAC006"/>
                </a:solidFill>
                <a:latin typeface="游ゴシック" panose="020B0400000000000000" pitchFamily="50" charset="-128"/>
                <a:ea typeface="游ゴシック" panose="020B0400000000000000" pitchFamily="50" charset="-128"/>
              </a:rPr>
              <a:t> </a:t>
            </a:r>
            <a:r>
              <a:rPr kumimoji="1" lang="ja-JP" altLang="en-US" sz="2400" b="1" dirty="0">
                <a:solidFill>
                  <a:srgbClr val="FAC006"/>
                </a:solidFill>
                <a:latin typeface="游ゴシック" panose="020B0400000000000000" pitchFamily="50" charset="-128"/>
                <a:ea typeface="游ゴシック" panose="020B0400000000000000" pitchFamily="50" charset="-128"/>
              </a:rPr>
              <a:t>時間</a:t>
            </a:r>
          </a:p>
        </p:txBody>
      </p:sp>
      <p:sp>
        <p:nvSpPr>
          <p:cNvPr id="19" name="テキスト ボックス 18">
            <a:extLst>
              <a:ext uri="{FF2B5EF4-FFF2-40B4-BE49-F238E27FC236}">
                <a16:creationId xmlns:a16="http://schemas.microsoft.com/office/drawing/2014/main" id="{D92BAFEA-8BE4-835B-8F42-F94025860418}"/>
              </a:ext>
            </a:extLst>
          </p:cNvPr>
          <p:cNvSpPr txBox="1"/>
          <p:nvPr/>
        </p:nvSpPr>
        <p:spPr>
          <a:xfrm>
            <a:off x="4395231" y="5223054"/>
            <a:ext cx="4497249" cy="1077218"/>
          </a:xfrm>
          <a:prstGeom prst="rect">
            <a:avLst/>
          </a:prstGeom>
          <a:noFill/>
        </p:spPr>
        <p:txBody>
          <a:bodyPr wrap="square" rtlCol="0">
            <a:spAutoFit/>
          </a:bodyPr>
          <a:lstStyle/>
          <a:p>
            <a:pPr algn="ctr"/>
            <a:r>
              <a:rPr kumimoji="1" lang="zh-TW" altLang="en-US" sz="1600" b="1" dirty="0">
                <a:solidFill>
                  <a:srgbClr val="FF0000"/>
                </a:solidFill>
                <a:latin typeface="游ゴシック" panose="020B0400000000000000" pitchFamily="50" charset="-128"/>
                <a:ea typeface="游ゴシック" panose="020B0400000000000000" pitchFamily="50" charset="-128"/>
              </a:rPr>
              <a:t>月間</a:t>
            </a:r>
            <a:r>
              <a:rPr kumimoji="1" lang="en-US" altLang="zh-TW" sz="1600" b="1" dirty="0">
                <a:solidFill>
                  <a:srgbClr val="FF0000"/>
                </a:solidFill>
                <a:latin typeface="游ゴシック" panose="020B0400000000000000" pitchFamily="50" charset="-128"/>
                <a:ea typeface="游ゴシック" panose="020B0400000000000000" pitchFamily="50" charset="-128"/>
              </a:rPr>
              <a:t>100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時間未満 </a:t>
            </a:r>
            <a:r>
              <a:rPr kumimoji="1" lang="en-US" altLang="zh-TW" sz="1600" b="1" dirty="0">
                <a:solidFill>
                  <a:srgbClr val="FF0000"/>
                </a:solidFill>
                <a:latin typeface="游ゴシック" panose="020B0400000000000000" pitchFamily="50" charset="-128"/>
                <a:ea typeface="游ゴシック" panose="020B0400000000000000" pitchFamily="50" charset="-128"/>
              </a:rPr>
              <a:t>/ </a:t>
            </a:r>
            <a:r>
              <a:rPr kumimoji="1" lang="zh-TW" altLang="en-US" sz="1600" b="1" dirty="0">
                <a:solidFill>
                  <a:srgbClr val="FF0000"/>
                </a:solidFill>
                <a:latin typeface="游ゴシック" panose="020B0400000000000000" pitchFamily="50" charset="-128"/>
                <a:ea typeface="游ゴシック" panose="020B0400000000000000" pitchFamily="50" charset="-128"/>
              </a:rPr>
              <a:t>年間</a:t>
            </a:r>
            <a:r>
              <a:rPr kumimoji="1" lang="en-US" altLang="zh-TW" sz="1600" b="1" dirty="0">
                <a:solidFill>
                  <a:srgbClr val="FF0000"/>
                </a:solidFill>
                <a:latin typeface="游ゴシック" panose="020B0400000000000000" pitchFamily="50" charset="-128"/>
                <a:ea typeface="游ゴシック" panose="020B0400000000000000" pitchFamily="50" charset="-128"/>
              </a:rPr>
              <a:t>1860</a:t>
            </a:r>
            <a:r>
              <a:rPr kumimoji="1" lang="zh-TW" altLang="en-US" sz="1600" b="1" dirty="0">
                <a:solidFill>
                  <a:srgbClr val="FF0000"/>
                </a:solidFill>
                <a:latin typeface="游ゴシック" panose="020B0400000000000000" pitchFamily="50" charset="-128"/>
                <a:ea typeface="游ゴシック" panose="020B0400000000000000" pitchFamily="50" charset="-128"/>
              </a:rPr>
              <a:t>時間</a:t>
            </a:r>
            <a:r>
              <a:rPr kumimoji="1" lang="ja-JP" altLang="en-US" sz="1600" b="1" dirty="0">
                <a:solidFill>
                  <a:srgbClr val="FF0000"/>
                </a:solidFill>
                <a:latin typeface="游ゴシック" panose="020B0400000000000000" pitchFamily="50" charset="-128"/>
                <a:ea typeface="游ゴシック" panose="020B0400000000000000" pitchFamily="50" charset="-128"/>
              </a:rPr>
              <a:t>は上限であり、</a:t>
            </a:r>
            <a:endParaRPr kumimoji="1" lang="en-US" altLang="ja-JP" sz="1600" b="1" dirty="0">
              <a:solidFill>
                <a:srgbClr val="FF0000"/>
              </a:solidFill>
              <a:latin typeface="游ゴシック" panose="020B0400000000000000" pitchFamily="50" charset="-128"/>
              <a:ea typeface="游ゴシック" panose="020B0400000000000000" pitchFamily="50" charset="-128"/>
            </a:endParaRPr>
          </a:p>
          <a:p>
            <a:pPr algn="ctr"/>
            <a:r>
              <a:rPr lang="ja-JP" altLang="en-US" sz="1600" b="1" dirty="0">
                <a:solidFill>
                  <a:srgbClr val="FF0000"/>
                </a:solidFill>
                <a:latin typeface="游ゴシック" panose="020B0400000000000000" pitchFamily="50" charset="-128"/>
                <a:ea typeface="游ゴシック" panose="020B0400000000000000" pitchFamily="50" charset="-128"/>
              </a:rPr>
              <a:t>その労働時間を義務化するものではありません。</a:t>
            </a:r>
            <a:endParaRPr kumimoji="1" lang="ja-JP" altLang="en-US" sz="1600" b="1" dirty="0">
              <a:solidFill>
                <a:srgbClr val="FF0000"/>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F6A03F92-1A1A-F7B7-7EA9-113AC64FA590}"/>
              </a:ext>
            </a:extLst>
          </p:cNvPr>
          <p:cNvSpPr txBox="1"/>
          <p:nvPr/>
        </p:nvSpPr>
        <p:spPr>
          <a:xfrm>
            <a:off x="5542012" y="582588"/>
            <a:ext cx="3019426" cy="923330"/>
          </a:xfrm>
          <a:prstGeom prst="rect">
            <a:avLst/>
          </a:prstGeom>
          <a:noFill/>
        </p:spPr>
        <p:txBody>
          <a:bodyPr wrap="square" rtlCol="0">
            <a:spAutoFit/>
          </a:bodyPr>
          <a:lstStyle/>
          <a:p>
            <a:r>
              <a:rPr lang="en-US" altLang="ja-JP" sz="5400" b="1" dirty="0">
                <a:solidFill>
                  <a:srgbClr val="FAC006"/>
                </a:solidFill>
                <a:latin typeface="游ゴシック" panose="020B0400000000000000" pitchFamily="50" charset="-128"/>
                <a:ea typeface="游ゴシック" panose="020B0400000000000000" pitchFamily="50" charset="-128"/>
              </a:rPr>
              <a:t>C-2</a:t>
            </a:r>
            <a:r>
              <a:rPr lang="ja-JP" altLang="en-US" sz="5400" b="1" dirty="0">
                <a:solidFill>
                  <a:srgbClr val="FAC006"/>
                </a:solidFill>
                <a:latin typeface="游ゴシック" panose="020B0400000000000000" pitchFamily="50" charset="-128"/>
                <a:ea typeface="游ゴシック" panose="020B0400000000000000" pitchFamily="50" charset="-128"/>
              </a:rPr>
              <a:t>水準</a:t>
            </a:r>
            <a:endParaRPr kumimoji="1" lang="ja-JP" altLang="en-US" sz="4000" b="1" dirty="0">
              <a:solidFill>
                <a:srgbClr val="FAC006"/>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ED7754F7-F3C2-88A0-25A2-99DF7A876AFD}"/>
              </a:ext>
            </a:extLst>
          </p:cNvPr>
          <p:cNvSpPr txBox="1"/>
          <p:nvPr/>
        </p:nvSpPr>
        <p:spPr>
          <a:xfrm>
            <a:off x="624259" y="534060"/>
            <a:ext cx="6035973"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専攻医を卒業した医師の</a:t>
            </a:r>
            <a:endParaRPr lang="en-US" altLang="ja-JP" sz="2400" b="1" dirty="0">
              <a:solidFill>
                <a:srgbClr val="FAC006"/>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78A578FB-9BC8-03FF-AC4D-70D789B0BEAE}"/>
              </a:ext>
            </a:extLst>
          </p:cNvPr>
          <p:cNvSpPr txBox="1"/>
          <p:nvPr/>
        </p:nvSpPr>
        <p:spPr>
          <a:xfrm>
            <a:off x="624259" y="260648"/>
            <a:ext cx="5281368" cy="400110"/>
          </a:xfrm>
          <a:prstGeom prst="rect">
            <a:avLst/>
          </a:prstGeom>
          <a:noFill/>
        </p:spPr>
        <p:txBody>
          <a:bodyPr wrap="square" rtlCol="0">
            <a:spAutoFit/>
          </a:bodyPr>
          <a:lstStyle/>
          <a:p>
            <a:r>
              <a:rPr lang="ja-JP" altLang="en-US" sz="2000" b="1" dirty="0">
                <a:solidFill>
                  <a:srgbClr val="FFCC00"/>
                </a:solidFill>
                <a:latin typeface="游ゴシック" panose="020B0400000000000000" pitchFamily="50" charset="-128"/>
                <a:ea typeface="游ゴシック" panose="020B0400000000000000" pitchFamily="50" charset="-128"/>
              </a:rPr>
              <a:t>・ ・ ・ ・・ ・ ・・ ・ ・ ・</a:t>
            </a:r>
            <a:endParaRPr kumimoji="1" lang="ja-JP" altLang="en-US" sz="2000" b="1" dirty="0">
              <a:solidFill>
                <a:srgbClr val="FFCC00"/>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28F7A84F-27EC-1E2B-46E3-1ADC9C629F7E}"/>
              </a:ext>
            </a:extLst>
          </p:cNvPr>
          <p:cNvSpPr txBox="1"/>
          <p:nvPr/>
        </p:nvSpPr>
        <p:spPr>
          <a:xfrm>
            <a:off x="624259" y="1039926"/>
            <a:ext cx="6035973" cy="461665"/>
          </a:xfrm>
          <a:prstGeom prst="rect">
            <a:avLst/>
          </a:prstGeom>
          <a:noFill/>
        </p:spPr>
        <p:txBody>
          <a:bodyPr wrap="square" rtlCol="0">
            <a:spAutoFit/>
          </a:bodyPr>
          <a:lstStyle/>
          <a:p>
            <a:r>
              <a:rPr lang="ja-JP" altLang="en-US" sz="2400" b="1" dirty="0">
                <a:solidFill>
                  <a:srgbClr val="FAC006"/>
                </a:solidFill>
                <a:latin typeface="游ゴシック" panose="020B0400000000000000" pitchFamily="50" charset="-128"/>
                <a:ea typeface="游ゴシック" panose="020B0400000000000000" pitchFamily="50" charset="-128"/>
              </a:rPr>
              <a:t>技能研修のため</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7" name="テキスト ボックス 16">
            <a:extLst>
              <a:ext uri="{FF2B5EF4-FFF2-40B4-BE49-F238E27FC236}">
                <a16:creationId xmlns:a16="http://schemas.microsoft.com/office/drawing/2014/main" id="{E59B8106-47CE-2F7B-4A1E-0B091F55AA23}"/>
              </a:ext>
            </a:extLst>
          </p:cNvPr>
          <p:cNvSpPr txBox="1"/>
          <p:nvPr/>
        </p:nvSpPr>
        <p:spPr>
          <a:xfrm>
            <a:off x="624259" y="833559"/>
            <a:ext cx="5281368" cy="400110"/>
          </a:xfrm>
          <a:prstGeom prst="rect">
            <a:avLst/>
          </a:prstGeom>
          <a:noFill/>
        </p:spPr>
        <p:txBody>
          <a:bodyPr wrap="square" rtlCol="0">
            <a:spAutoFit/>
          </a:bodyPr>
          <a:lstStyle/>
          <a:p>
            <a:r>
              <a:rPr lang="ja-JP" altLang="en-US" sz="2000" b="1" dirty="0">
                <a:solidFill>
                  <a:srgbClr val="FFCC00"/>
                </a:solidFill>
                <a:latin typeface="游ゴシック" panose="020B0400000000000000" pitchFamily="50" charset="-128"/>
                <a:ea typeface="游ゴシック" panose="020B0400000000000000" pitchFamily="50" charset="-128"/>
              </a:rPr>
              <a:t>・ ・ ・ ・・ ・ ・</a:t>
            </a:r>
            <a:endParaRPr kumimoji="1" lang="ja-JP" altLang="en-US" sz="2000" b="1" dirty="0">
              <a:solidFill>
                <a:srgbClr val="FFCC00"/>
              </a:solidFill>
              <a:latin typeface="游ゴシック" panose="020B0400000000000000" pitchFamily="50" charset="-128"/>
              <a:ea typeface="游ゴシック" panose="020B0400000000000000" pitchFamily="50" charset="-128"/>
            </a:endParaRPr>
          </a:p>
        </p:txBody>
      </p:sp>
      <p:sp>
        <p:nvSpPr>
          <p:cNvPr id="20" name="テキスト ボックス 19">
            <a:extLst>
              <a:ext uri="{FF2B5EF4-FFF2-40B4-BE49-F238E27FC236}">
                <a16:creationId xmlns:a16="http://schemas.microsoft.com/office/drawing/2014/main" id="{F13EA6AC-2213-BAE2-4BD5-EB7659F7A1E6}"/>
              </a:ext>
            </a:extLst>
          </p:cNvPr>
          <p:cNvSpPr txBox="1"/>
          <p:nvPr/>
        </p:nvSpPr>
        <p:spPr>
          <a:xfrm>
            <a:off x="624259" y="1511349"/>
            <a:ext cx="6035973" cy="40011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長時間労働が必要な場合に適用される</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アイコン&#10;&#10;自動的に生成された説明">
            <a:extLst>
              <a:ext uri="{FF2B5EF4-FFF2-40B4-BE49-F238E27FC236}">
                <a16:creationId xmlns:a16="http://schemas.microsoft.com/office/drawing/2014/main" id="{865381ED-FEC5-2994-D735-41B0BECF7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83678" y="4365104"/>
            <a:ext cx="638380" cy="600607"/>
          </a:xfrm>
          <a:prstGeom prst="rect">
            <a:avLst/>
          </a:prstGeom>
        </p:spPr>
      </p:pic>
      <p:sp>
        <p:nvSpPr>
          <p:cNvPr id="18"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2977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正方形/長方形 77">
            <a:extLst>
              <a:ext uri="{FF2B5EF4-FFF2-40B4-BE49-F238E27FC236}">
                <a16:creationId xmlns:a16="http://schemas.microsoft.com/office/drawing/2014/main" id="{0EF47534-5EB5-A56F-40CD-ED49668E977B}"/>
              </a:ext>
            </a:extLst>
          </p:cNvPr>
          <p:cNvSpPr/>
          <p:nvPr/>
        </p:nvSpPr>
        <p:spPr>
          <a:xfrm>
            <a:off x="4857976" y="1791183"/>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7" name="正方形/長方形 76">
            <a:extLst>
              <a:ext uri="{FF2B5EF4-FFF2-40B4-BE49-F238E27FC236}">
                <a16:creationId xmlns:a16="http://schemas.microsoft.com/office/drawing/2014/main" id="{A52C4B39-4DAB-8D59-BC1C-A85A68C59A0A}"/>
              </a:ext>
            </a:extLst>
          </p:cNvPr>
          <p:cNvSpPr/>
          <p:nvPr/>
        </p:nvSpPr>
        <p:spPr>
          <a:xfrm>
            <a:off x="395536" y="1793512"/>
            <a:ext cx="3746839" cy="405638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3DD5FBB6-F0D6-1A5C-DC53-7004F188EF43}"/>
              </a:ext>
            </a:extLst>
          </p:cNvPr>
          <p:cNvSpPr txBox="1"/>
          <p:nvPr/>
        </p:nvSpPr>
        <p:spPr>
          <a:xfrm>
            <a:off x="1141111" y="1942505"/>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7" name="テキスト ボックス 16">
            <a:extLst>
              <a:ext uri="{FF2B5EF4-FFF2-40B4-BE49-F238E27FC236}">
                <a16:creationId xmlns:a16="http://schemas.microsoft.com/office/drawing/2014/main" id="{B0481715-FD02-A31C-E592-DE0B87A4FBA5}"/>
              </a:ext>
            </a:extLst>
          </p:cNvPr>
          <p:cNvSpPr txBox="1"/>
          <p:nvPr/>
        </p:nvSpPr>
        <p:spPr>
          <a:xfrm>
            <a:off x="2627784" y="1942505"/>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8" name="テキスト ボックス 17">
            <a:extLst>
              <a:ext uri="{FF2B5EF4-FFF2-40B4-BE49-F238E27FC236}">
                <a16:creationId xmlns:a16="http://schemas.microsoft.com/office/drawing/2014/main" id="{12B82089-0D83-7690-CA65-05AC5C145351}"/>
              </a:ext>
            </a:extLst>
          </p:cNvPr>
          <p:cNvSpPr txBox="1"/>
          <p:nvPr/>
        </p:nvSpPr>
        <p:spPr>
          <a:xfrm>
            <a:off x="1864233" y="4403712"/>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19" name="テキスト ボックス 18">
            <a:extLst>
              <a:ext uri="{FF2B5EF4-FFF2-40B4-BE49-F238E27FC236}">
                <a16:creationId xmlns:a16="http://schemas.microsoft.com/office/drawing/2014/main" id="{60F0202E-0FA3-3B38-81AE-82B27DC49368}"/>
              </a:ext>
            </a:extLst>
          </p:cNvPr>
          <p:cNvSpPr txBox="1"/>
          <p:nvPr/>
        </p:nvSpPr>
        <p:spPr>
          <a:xfrm>
            <a:off x="2922429" y="3362586"/>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23" name="テキスト ボックス 22">
            <a:extLst>
              <a:ext uri="{FF2B5EF4-FFF2-40B4-BE49-F238E27FC236}">
                <a16:creationId xmlns:a16="http://schemas.microsoft.com/office/drawing/2014/main" id="{09679000-BF96-A3F2-9F9B-172BEF4B1848}"/>
              </a:ext>
            </a:extLst>
          </p:cNvPr>
          <p:cNvSpPr txBox="1"/>
          <p:nvPr/>
        </p:nvSpPr>
        <p:spPr>
          <a:xfrm>
            <a:off x="856673" y="3358245"/>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34" name="テキスト ボックス 33">
            <a:extLst>
              <a:ext uri="{FF2B5EF4-FFF2-40B4-BE49-F238E27FC236}">
                <a16:creationId xmlns:a16="http://schemas.microsoft.com/office/drawing/2014/main" id="{38D7AE14-826F-1753-CA40-33E371BD3CE3}"/>
              </a:ext>
            </a:extLst>
          </p:cNvPr>
          <p:cNvSpPr txBox="1"/>
          <p:nvPr/>
        </p:nvSpPr>
        <p:spPr>
          <a:xfrm>
            <a:off x="5056174" y="404664"/>
            <a:ext cx="3332250" cy="584775"/>
          </a:xfrm>
          <a:prstGeom prst="rect">
            <a:avLst/>
          </a:prstGeom>
          <a:noFill/>
        </p:spPr>
        <p:txBody>
          <a:bodyPr wrap="square" rtlCol="0">
            <a:spAutoFit/>
          </a:bodyPr>
          <a:lstStyle/>
          <a:p>
            <a:pPr algn="ctr"/>
            <a:r>
              <a:rPr lang="en-US" altLang="ja-JP" sz="3200" b="1" dirty="0">
                <a:solidFill>
                  <a:schemeClr val="accent3">
                    <a:lumMod val="75000"/>
                  </a:schemeClr>
                </a:solidFill>
                <a:latin typeface="游ゴシック" panose="020B0400000000000000" pitchFamily="50" charset="-128"/>
                <a:ea typeface="游ゴシック" panose="020B0400000000000000" pitchFamily="50" charset="-128"/>
              </a:rPr>
              <a:t>B</a:t>
            </a:r>
            <a:r>
              <a:rPr lang="en-US" altLang="ja-JP" sz="3200" b="1" dirty="0">
                <a:latin typeface="游ゴシック" panose="020B0400000000000000" pitchFamily="50" charset="-128"/>
                <a:ea typeface="游ゴシック" panose="020B0400000000000000" pitchFamily="50" charset="-128"/>
              </a:rPr>
              <a:t>,</a:t>
            </a:r>
            <a:r>
              <a:rPr lang="en-US" altLang="ja-JP" sz="3200" b="1" dirty="0">
                <a:solidFill>
                  <a:srgbClr val="FAC006"/>
                </a:solidFill>
                <a:latin typeface="游ゴシック" panose="020B0400000000000000" pitchFamily="50" charset="-128"/>
                <a:ea typeface="游ゴシック" panose="020B0400000000000000" pitchFamily="50" charset="-128"/>
              </a:rPr>
              <a:t>C-1</a:t>
            </a:r>
            <a:r>
              <a:rPr lang="en-US" altLang="ja-JP" sz="3200" b="1" dirty="0">
                <a:latin typeface="游ゴシック" panose="020B0400000000000000" pitchFamily="50" charset="-128"/>
                <a:ea typeface="游ゴシック" panose="020B0400000000000000" pitchFamily="50" charset="-128"/>
              </a:rPr>
              <a:t>,</a:t>
            </a:r>
            <a:r>
              <a:rPr lang="en-US" altLang="ja-JP" sz="3200" b="1" dirty="0">
                <a:solidFill>
                  <a:srgbClr val="FAC006"/>
                </a:solidFill>
                <a:latin typeface="游ゴシック" panose="020B0400000000000000" pitchFamily="50" charset="-128"/>
                <a:ea typeface="游ゴシック" panose="020B0400000000000000" pitchFamily="50" charset="-128"/>
              </a:rPr>
              <a:t>C-2</a:t>
            </a:r>
            <a:r>
              <a:rPr lang="en-US" altLang="ja-JP" sz="3200" b="1" dirty="0">
                <a:solidFill>
                  <a:schemeClr val="accent4"/>
                </a:solidFill>
                <a:latin typeface="游ゴシック" panose="020B0400000000000000" pitchFamily="50" charset="-128"/>
                <a:ea typeface="游ゴシック" panose="020B0400000000000000" pitchFamily="50" charset="-128"/>
              </a:rPr>
              <a:t> </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2" name="テキスト ボックス 71">
            <a:extLst>
              <a:ext uri="{FF2B5EF4-FFF2-40B4-BE49-F238E27FC236}">
                <a16:creationId xmlns:a16="http://schemas.microsoft.com/office/drawing/2014/main" id="{2112D19D-4AD8-3073-5CEB-5C58305343D1}"/>
              </a:ext>
            </a:extLst>
          </p:cNvPr>
          <p:cNvSpPr txBox="1"/>
          <p:nvPr/>
        </p:nvSpPr>
        <p:spPr>
          <a:xfrm>
            <a:off x="6275302" y="4310296"/>
            <a:ext cx="983854" cy="338554"/>
          </a:xfrm>
          <a:prstGeom prst="rect">
            <a:avLst/>
          </a:prstGeom>
          <a:noFill/>
        </p:spPr>
        <p:txBody>
          <a:bodyPr wrap="square" rtlCol="0">
            <a:spAutoFit/>
          </a:bodyPr>
          <a:lstStyle/>
          <a:p>
            <a:pPr algn="ctr"/>
            <a:r>
              <a:rPr kumimoji="1" lang="en-US" altLang="ja-JP" sz="1600" b="1" dirty="0">
                <a:solidFill>
                  <a:srgbClr val="FAC006"/>
                </a:solidFill>
                <a:latin typeface="游ゴシック" panose="020B0400000000000000" pitchFamily="50" charset="-128"/>
                <a:ea typeface="游ゴシック" panose="020B0400000000000000" pitchFamily="50" charset="-128"/>
              </a:rPr>
              <a:t>C-1</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73" name="テキスト ボックス 72">
            <a:extLst>
              <a:ext uri="{FF2B5EF4-FFF2-40B4-BE49-F238E27FC236}">
                <a16:creationId xmlns:a16="http://schemas.microsoft.com/office/drawing/2014/main" id="{EE574C79-1E6F-5695-E7A0-8C5B050DCA91}"/>
              </a:ext>
            </a:extLst>
          </p:cNvPr>
          <p:cNvSpPr txBox="1"/>
          <p:nvPr/>
        </p:nvSpPr>
        <p:spPr>
          <a:xfrm>
            <a:off x="7347301" y="3352843"/>
            <a:ext cx="983854" cy="338554"/>
          </a:xfrm>
          <a:prstGeom prst="rect">
            <a:avLst/>
          </a:prstGeom>
          <a:noFill/>
        </p:spPr>
        <p:txBody>
          <a:bodyPr wrap="square" rtlCol="0">
            <a:spAutoFit/>
          </a:bodyPr>
          <a:lstStyle/>
          <a:p>
            <a:pPr algn="ctr"/>
            <a:r>
              <a:rPr kumimoji="1" lang="en-US" altLang="ja-JP" sz="1600" b="1" dirty="0">
                <a:solidFill>
                  <a:srgbClr val="FFCC00"/>
                </a:solidFill>
                <a:latin typeface="游ゴシック" panose="020B0400000000000000" pitchFamily="50" charset="-128"/>
                <a:ea typeface="游ゴシック" panose="020B0400000000000000" pitchFamily="50" charset="-128"/>
              </a:rPr>
              <a:t>C-2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75" name="テキスト ボックス 74">
            <a:extLst>
              <a:ext uri="{FF2B5EF4-FFF2-40B4-BE49-F238E27FC236}">
                <a16:creationId xmlns:a16="http://schemas.microsoft.com/office/drawing/2014/main" id="{9F35846F-D64D-BB49-C2F7-132779D0D5D3}"/>
              </a:ext>
            </a:extLst>
          </p:cNvPr>
          <p:cNvSpPr txBox="1"/>
          <p:nvPr/>
        </p:nvSpPr>
        <p:spPr>
          <a:xfrm>
            <a:off x="591678" y="430405"/>
            <a:ext cx="3332250" cy="584775"/>
          </a:xfrm>
          <a:prstGeom prst="rect">
            <a:avLst/>
          </a:prstGeom>
          <a:noFill/>
        </p:spPr>
        <p:txBody>
          <a:bodyPr wrap="square" rtlCol="0">
            <a:spAutoFit/>
          </a:bodyPr>
          <a:lstStyle/>
          <a:p>
            <a:pPr algn="ctr"/>
            <a:r>
              <a:rPr lang="en-US" altLang="ja-JP" sz="3200" b="1" dirty="0">
                <a:solidFill>
                  <a:schemeClr val="accent3">
                    <a:lumMod val="75000"/>
                  </a:schemeClr>
                </a:solidFill>
                <a:latin typeface="游ゴシック" panose="020B0400000000000000" pitchFamily="50" charset="-128"/>
                <a:ea typeface="游ゴシック" panose="020B0400000000000000" pitchFamily="50" charset="-128"/>
              </a:rPr>
              <a:t>B</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水準指定</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65BDE5F1-F279-14FB-80E6-E9DD20F086F4}"/>
              </a:ext>
            </a:extLst>
          </p:cNvPr>
          <p:cNvSpPr txBox="1"/>
          <p:nvPr/>
        </p:nvSpPr>
        <p:spPr>
          <a:xfrm>
            <a:off x="455301" y="5907490"/>
            <a:ext cx="6887868" cy="461665"/>
          </a:xfrm>
          <a:prstGeom prst="rect">
            <a:avLst/>
          </a:prstGeom>
          <a:noFill/>
        </p:spPr>
        <p:txBody>
          <a:bodyPr wrap="square" rtlCol="0">
            <a:spAutoFit/>
          </a:bodyPr>
          <a:lstStyle/>
          <a:p>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医療機関が都道府県に水準の指定申請をします。</a:t>
            </a:r>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180000" indent="-180000"/>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指定を受けた場合でも、医療機関の医師全員が連携</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B</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C</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水準となるわけではありません。</a:t>
            </a:r>
          </a:p>
        </p:txBody>
      </p:sp>
      <p:pic>
        <p:nvPicPr>
          <p:cNvPr id="3" name="図 2" descr="シャツ が含まれている画像&#10;&#10;自動的に生成された説明">
            <a:extLst>
              <a:ext uri="{FF2B5EF4-FFF2-40B4-BE49-F238E27FC236}">
                <a16:creationId xmlns:a16="http://schemas.microsoft.com/office/drawing/2014/main" id="{80831C92-B3DB-4A88-5DE3-F2814D75139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9512"/>
          <a:stretch/>
        </p:blipFill>
        <p:spPr>
          <a:xfrm>
            <a:off x="1114491" y="2247453"/>
            <a:ext cx="707687" cy="1016288"/>
          </a:xfrm>
          <a:prstGeom prst="rect">
            <a:avLst/>
          </a:prstGeom>
        </p:spPr>
      </p:pic>
      <p:pic>
        <p:nvPicPr>
          <p:cNvPr id="4" name="図 3" descr="シャツ が含まれている画像&#10;&#10;自動的に生成された説明">
            <a:extLst>
              <a:ext uri="{FF2B5EF4-FFF2-40B4-BE49-F238E27FC236}">
                <a16:creationId xmlns:a16="http://schemas.microsoft.com/office/drawing/2014/main" id="{F16DB83C-96FD-EED0-1717-D1FA7FB245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8848"/>
          <a:stretch/>
        </p:blipFill>
        <p:spPr>
          <a:xfrm>
            <a:off x="2648561" y="2247453"/>
            <a:ext cx="675443" cy="957389"/>
          </a:xfrm>
          <a:prstGeom prst="rect">
            <a:avLst/>
          </a:prstGeom>
        </p:spPr>
      </p:pic>
      <p:pic>
        <p:nvPicPr>
          <p:cNvPr id="5" name="図 4" descr="シャツ が含まれている画像&#10;&#10;自動的に生成された説明">
            <a:extLst>
              <a:ext uri="{FF2B5EF4-FFF2-40B4-BE49-F238E27FC236}">
                <a16:creationId xmlns:a16="http://schemas.microsoft.com/office/drawing/2014/main" id="{AF2388B4-DBD3-91AD-486C-9BA5B327CCE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2460"/>
          <a:stretch/>
        </p:blipFill>
        <p:spPr>
          <a:xfrm>
            <a:off x="1889551" y="4675027"/>
            <a:ext cx="666360" cy="1016288"/>
          </a:xfrm>
          <a:prstGeom prst="rect">
            <a:avLst/>
          </a:prstGeom>
        </p:spPr>
      </p:pic>
      <p:pic>
        <p:nvPicPr>
          <p:cNvPr id="6" name="図 5" descr="時計 が含まれている画像&#10;&#10;自動的に生成された説明">
            <a:extLst>
              <a:ext uri="{FF2B5EF4-FFF2-40B4-BE49-F238E27FC236}">
                <a16:creationId xmlns:a16="http://schemas.microsoft.com/office/drawing/2014/main" id="{4A2B8A7D-F940-A44A-DFA3-26AA535C63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259"/>
          <a:stretch/>
        </p:blipFill>
        <p:spPr>
          <a:xfrm>
            <a:off x="2926536" y="3665383"/>
            <a:ext cx="708782" cy="1023459"/>
          </a:xfrm>
          <a:prstGeom prst="rect">
            <a:avLst/>
          </a:prstGeom>
        </p:spPr>
      </p:pic>
      <p:pic>
        <p:nvPicPr>
          <p:cNvPr id="7" name="図 6" descr="時計 が含まれている画像&#10;&#10;自動的に生成された説明">
            <a:extLst>
              <a:ext uri="{FF2B5EF4-FFF2-40B4-BE49-F238E27FC236}">
                <a16:creationId xmlns:a16="http://schemas.microsoft.com/office/drawing/2014/main" id="{159AEB66-6B62-E0F3-7418-E9E6CA683D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693"/>
          <a:stretch/>
        </p:blipFill>
        <p:spPr>
          <a:xfrm>
            <a:off x="856673" y="3627061"/>
            <a:ext cx="716996" cy="1086423"/>
          </a:xfrm>
          <a:prstGeom prst="rect">
            <a:avLst/>
          </a:prstGeom>
        </p:spPr>
      </p:pic>
      <p:sp>
        <p:nvSpPr>
          <p:cNvPr id="8" name="テキスト ボックス 7">
            <a:extLst>
              <a:ext uri="{FF2B5EF4-FFF2-40B4-BE49-F238E27FC236}">
                <a16:creationId xmlns:a16="http://schemas.microsoft.com/office/drawing/2014/main" id="{524D321C-656B-B015-0AC8-778030BD690B}"/>
              </a:ext>
            </a:extLst>
          </p:cNvPr>
          <p:cNvSpPr txBox="1"/>
          <p:nvPr/>
        </p:nvSpPr>
        <p:spPr>
          <a:xfrm>
            <a:off x="7209876" y="1949598"/>
            <a:ext cx="716996" cy="338554"/>
          </a:xfrm>
          <a:prstGeom prst="rect">
            <a:avLst/>
          </a:prstGeom>
          <a:noFill/>
        </p:spPr>
        <p:txBody>
          <a:bodyPr wrap="square" rtlCol="0">
            <a:spAutoFit/>
          </a:bodyPr>
          <a:lstStyle/>
          <a:p>
            <a:pPr algn="ctr"/>
            <a:r>
              <a:rPr kumimoji="1" lang="en-US" altLang="ja-JP" sz="1600" b="1" dirty="0">
                <a:solidFill>
                  <a:schemeClr val="accent1"/>
                </a:solidFill>
                <a:latin typeface="游ゴシック" panose="020B0400000000000000" pitchFamily="50" charset="-128"/>
                <a:ea typeface="游ゴシック" panose="020B0400000000000000" pitchFamily="50" charset="-128"/>
              </a:rPr>
              <a:t>A </a:t>
            </a:r>
            <a:r>
              <a:rPr kumimoji="1" lang="ja-JP" altLang="en-US" sz="1100" b="1" dirty="0">
                <a:latin typeface="游ゴシック" panose="020B0400000000000000" pitchFamily="50" charset="-128"/>
                <a:ea typeface="游ゴシック" panose="020B0400000000000000" pitchFamily="50" charset="-128"/>
              </a:rPr>
              <a:t>水準</a:t>
            </a:r>
          </a:p>
        </p:txBody>
      </p:sp>
      <p:pic>
        <p:nvPicPr>
          <p:cNvPr id="9" name="図 8" descr="シャツ が含まれている画像&#10;&#10;自動的に生成された説明">
            <a:extLst>
              <a:ext uri="{FF2B5EF4-FFF2-40B4-BE49-F238E27FC236}">
                <a16:creationId xmlns:a16="http://schemas.microsoft.com/office/drawing/2014/main" id="{64CE1908-9ACC-063F-97B2-9EAE9B662F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486"/>
          <a:stretch/>
        </p:blipFill>
        <p:spPr>
          <a:xfrm>
            <a:off x="7259156" y="2270090"/>
            <a:ext cx="673594" cy="966821"/>
          </a:xfrm>
          <a:prstGeom prst="rect">
            <a:avLst/>
          </a:prstGeom>
        </p:spPr>
      </p:pic>
      <p:sp>
        <p:nvSpPr>
          <p:cNvPr id="21" name="テキスト ボックス 20">
            <a:extLst>
              <a:ext uri="{FF2B5EF4-FFF2-40B4-BE49-F238E27FC236}">
                <a16:creationId xmlns:a16="http://schemas.microsoft.com/office/drawing/2014/main" id="{2EC1565B-661F-B9B0-3F6D-8144E691CD12}"/>
              </a:ext>
            </a:extLst>
          </p:cNvPr>
          <p:cNvSpPr txBox="1"/>
          <p:nvPr/>
        </p:nvSpPr>
        <p:spPr>
          <a:xfrm>
            <a:off x="5246785" y="3355746"/>
            <a:ext cx="716996" cy="338554"/>
          </a:xfrm>
          <a:prstGeom prst="rect">
            <a:avLst/>
          </a:prstGeom>
          <a:noFill/>
        </p:spPr>
        <p:txBody>
          <a:bodyPr wrap="square" rtlCol="0">
            <a:spAutoFit/>
          </a:bodyPr>
          <a:lstStyle/>
          <a:p>
            <a:pPr algn="ctr"/>
            <a:r>
              <a:rPr kumimoji="1" lang="en-US" altLang="ja-JP" sz="1600" b="1" dirty="0">
                <a:solidFill>
                  <a:schemeClr val="accent3">
                    <a:lumMod val="75000"/>
                  </a:schemeClr>
                </a:solidFill>
                <a:latin typeface="游ゴシック" panose="020B0400000000000000" pitchFamily="50" charset="-128"/>
                <a:ea typeface="游ゴシック" panose="020B0400000000000000" pitchFamily="50" charset="-128"/>
              </a:rPr>
              <a:t>B</a:t>
            </a:r>
            <a:r>
              <a:rPr kumimoji="1" lang="en-US" altLang="ja-JP" sz="1600" b="1" dirty="0">
                <a:solidFill>
                  <a:schemeClr val="accent1"/>
                </a:solidFill>
                <a:latin typeface="游ゴシック" panose="020B0400000000000000" pitchFamily="50" charset="-128"/>
                <a:ea typeface="游ゴシック" panose="020B0400000000000000" pitchFamily="50" charset="-128"/>
              </a:rPr>
              <a:t> </a:t>
            </a:r>
            <a:r>
              <a:rPr kumimoji="1" lang="ja-JP" altLang="en-US" sz="1100" b="1" dirty="0">
                <a:latin typeface="游ゴシック" panose="020B0400000000000000" pitchFamily="50" charset="-128"/>
                <a:ea typeface="游ゴシック" panose="020B0400000000000000" pitchFamily="50" charset="-128"/>
              </a:rPr>
              <a:t>水準</a:t>
            </a:r>
          </a:p>
        </p:txBody>
      </p:sp>
      <p:pic>
        <p:nvPicPr>
          <p:cNvPr id="22" name="図 21" descr="時計 が含まれている画像&#10;&#10;自動的に生成された説明">
            <a:extLst>
              <a:ext uri="{FF2B5EF4-FFF2-40B4-BE49-F238E27FC236}">
                <a16:creationId xmlns:a16="http://schemas.microsoft.com/office/drawing/2014/main" id="{AE2861E9-3A7D-57FA-1A2E-6DC0559518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1307"/>
          <a:stretch/>
        </p:blipFill>
        <p:spPr>
          <a:xfrm>
            <a:off x="5251255" y="3627061"/>
            <a:ext cx="708056" cy="1086423"/>
          </a:xfrm>
          <a:prstGeom prst="rect">
            <a:avLst/>
          </a:prstGeom>
        </p:spPr>
      </p:pic>
      <p:pic>
        <p:nvPicPr>
          <p:cNvPr id="24" name="図 23">
            <a:extLst>
              <a:ext uri="{FF2B5EF4-FFF2-40B4-BE49-F238E27FC236}">
                <a16:creationId xmlns:a16="http://schemas.microsoft.com/office/drawing/2014/main" id="{1C505FC0-D17E-C522-E795-62FA172918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7236"/>
          <a:stretch/>
        </p:blipFill>
        <p:spPr>
          <a:xfrm>
            <a:off x="7479931" y="3688148"/>
            <a:ext cx="718594" cy="986879"/>
          </a:xfrm>
          <a:prstGeom prst="rect">
            <a:avLst/>
          </a:prstGeom>
        </p:spPr>
      </p:pic>
      <p:pic>
        <p:nvPicPr>
          <p:cNvPr id="26" name="図 25">
            <a:extLst>
              <a:ext uri="{FF2B5EF4-FFF2-40B4-BE49-F238E27FC236}">
                <a16:creationId xmlns:a16="http://schemas.microsoft.com/office/drawing/2014/main" id="{9836AF22-4000-B681-5C59-DF5852498BB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690"/>
          <a:stretch/>
        </p:blipFill>
        <p:spPr>
          <a:xfrm>
            <a:off x="6413201" y="4688842"/>
            <a:ext cx="708056" cy="1002473"/>
          </a:xfrm>
          <a:prstGeom prst="rect">
            <a:avLst/>
          </a:prstGeom>
        </p:spPr>
      </p:pic>
      <p:pic>
        <p:nvPicPr>
          <p:cNvPr id="27" name="図 26" descr="アイコン&#10;&#10;自動的に生成された説明">
            <a:extLst>
              <a:ext uri="{FF2B5EF4-FFF2-40B4-BE49-F238E27FC236}">
                <a16:creationId xmlns:a16="http://schemas.microsoft.com/office/drawing/2014/main" id="{55BAB3BA-8E79-6953-0C38-6FD8443750B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73669" y="1008083"/>
            <a:ext cx="1368268" cy="855167"/>
          </a:xfrm>
          <a:prstGeom prst="rect">
            <a:avLst/>
          </a:prstGeom>
        </p:spPr>
      </p:pic>
      <p:pic>
        <p:nvPicPr>
          <p:cNvPr id="28" name="図 27" descr="アイコン&#10;&#10;自動的に生成された説明">
            <a:extLst>
              <a:ext uri="{FF2B5EF4-FFF2-40B4-BE49-F238E27FC236}">
                <a16:creationId xmlns:a16="http://schemas.microsoft.com/office/drawing/2014/main" id="{2687C567-9A8C-EFB6-AE8E-57AB28C464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8165" y="998613"/>
            <a:ext cx="1368268" cy="855167"/>
          </a:xfrm>
          <a:prstGeom prst="rect">
            <a:avLst/>
          </a:prstGeom>
        </p:spPr>
      </p:pic>
      <p:pic>
        <p:nvPicPr>
          <p:cNvPr id="10" name="図 9">
            <a:extLst>
              <a:ext uri="{FF2B5EF4-FFF2-40B4-BE49-F238E27FC236}">
                <a16:creationId xmlns:a16="http://schemas.microsoft.com/office/drawing/2014/main" id="{441C916B-C80A-D2B4-4A73-4B67C035996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3278"/>
          <a:stretch/>
        </p:blipFill>
        <p:spPr>
          <a:xfrm>
            <a:off x="5405902" y="2222782"/>
            <a:ext cx="708056" cy="1098177"/>
          </a:xfrm>
          <a:prstGeom prst="rect">
            <a:avLst/>
          </a:prstGeom>
        </p:spPr>
      </p:pic>
      <p:sp>
        <p:nvSpPr>
          <p:cNvPr id="11" name="テキスト ボックス 10">
            <a:extLst>
              <a:ext uri="{FF2B5EF4-FFF2-40B4-BE49-F238E27FC236}">
                <a16:creationId xmlns:a16="http://schemas.microsoft.com/office/drawing/2014/main" id="{ABF48A98-96E2-9CD7-7520-8D3E4FA1BF45}"/>
              </a:ext>
            </a:extLst>
          </p:cNvPr>
          <p:cNvSpPr txBox="1"/>
          <p:nvPr/>
        </p:nvSpPr>
        <p:spPr>
          <a:xfrm>
            <a:off x="5341448" y="1951467"/>
            <a:ext cx="983854" cy="338554"/>
          </a:xfrm>
          <a:prstGeom prst="rect">
            <a:avLst/>
          </a:prstGeom>
          <a:noFill/>
        </p:spPr>
        <p:txBody>
          <a:bodyPr wrap="square" rtlCol="0">
            <a:spAutoFit/>
          </a:bodyPr>
          <a:lstStyle/>
          <a:p>
            <a:pPr algn="ctr"/>
            <a:r>
              <a:rPr kumimoji="1" lang="en-US" altLang="ja-JP" sz="1600" b="1" dirty="0">
                <a:solidFill>
                  <a:srgbClr val="FFCC00"/>
                </a:solidFill>
                <a:latin typeface="游ゴシック" panose="020B0400000000000000" pitchFamily="50" charset="-128"/>
                <a:ea typeface="游ゴシック" panose="020B0400000000000000" pitchFamily="50" charset="-128"/>
              </a:rPr>
              <a:t>C-2 </a:t>
            </a:r>
            <a:r>
              <a:rPr kumimoji="1" lang="ja-JP" altLang="en-US" sz="1100" b="1" dirty="0">
                <a:latin typeface="游ゴシック" panose="020B0400000000000000" pitchFamily="50" charset="-128"/>
                <a:ea typeface="游ゴシック" panose="020B0400000000000000" pitchFamily="50" charset="-128"/>
              </a:rPr>
              <a:t>水準</a:t>
            </a:r>
          </a:p>
        </p:txBody>
      </p:sp>
      <p:sp>
        <p:nvSpPr>
          <p:cNvPr id="30" name="タイトル 1">
            <a:extLst>
              <a:ext uri="{FF2B5EF4-FFF2-40B4-BE49-F238E27FC236}">
                <a16:creationId xmlns:a16="http://schemas.microsoft.com/office/drawing/2014/main" id="{8909EA7D-B014-7008-98AF-977EAA87873A}"/>
              </a:ext>
            </a:extLst>
          </p:cNvPr>
          <p:cNvSpPr txBox="1">
            <a:spLocks/>
          </p:cNvSpPr>
          <p:nvPr/>
        </p:nvSpPr>
        <p:spPr>
          <a:xfrm>
            <a:off x="6516216" y="6453336"/>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医師の労働時間の特別則</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68464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t>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63CD3C38-E3FB-2025-E07E-BED154DDAB3C}"/>
              </a:ext>
            </a:extLst>
          </p:cNvPr>
          <p:cNvSpPr/>
          <p:nvPr/>
        </p:nvSpPr>
        <p:spPr>
          <a:xfrm>
            <a:off x="3316542" y="3979358"/>
            <a:ext cx="990000" cy="542950"/>
          </a:xfrm>
          <a:prstGeom prst="roundRect">
            <a:avLst>
              <a:gd name="adj" fmla="val 6682"/>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39" name="四角形: 角を丸くする 38">
            <a:extLst>
              <a:ext uri="{FF2B5EF4-FFF2-40B4-BE49-F238E27FC236}">
                <a16:creationId xmlns:a16="http://schemas.microsoft.com/office/drawing/2014/main" id="{C1390346-B762-7D58-505C-1B37963F805D}"/>
              </a:ext>
            </a:extLst>
          </p:cNvPr>
          <p:cNvSpPr/>
          <p:nvPr/>
        </p:nvSpPr>
        <p:spPr>
          <a:xfrm>
            <a:off x="5505566" y="3039320"/>
            <a:ext cx="990000" cy="600936"/>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74669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4942242"/>
            <a:ext cx="990000" cy="1449692"/>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09308" y="468267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03" name="四角形: 角を丸くする 102">
            <a:extLst>
              <a:ext uri="{FF2B5EF4-FFF2-40B4-BE49-F238E27FC236}">
                <a16:creationId xmlns:a16="http://schemas.microsoft.com/office/drawing/2014/main" id="{0CAD65E5-25C4-584C-83CD-68B445577C87}"/>
              </a:ext>
            </a:extLst>
          </p:cNvPr>
          <p:cNvSpPr/>
          <p:nvPr/>
        </p:nvSpPr>
        <p:spPr>
          <a:xfrm>
            <a:off x="5493532" y="36562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4" name="テキスト ボックス 93">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27929" y="2665563"/>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1"/>
            <a:ext cx="990000" cy="267485"/>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28" name="四角形: 角を丸くする 27">
            <a:extLst>
              <a:ext uri="{FF2B5EF4-FFF2-40B4-BE49-F238E27FC236}">
                <a16:creationId xmlns:a16="http://schemas.microsoft.com/office/drawing/2014/main" id="{4B016A85-6D24-4E24-7132-01663746FAE8}"/>
              </a:ext>
            </a:extLst>
          </p:cNvPr>
          <p:cNvSpPr/>
          <p:nvPr/>
        </p:nvSpPr>
        <p:spPr>
          <a:xfrm>
            <a:off x="3305116" y="4531770"/>
            <a:ext cx="990000" cy="376224"/>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31" name="四角形: 角を丸くする 30">
            <a:extLst>
              <a:ext uri="{FF2B5EF4-FFF2-40B4-BE49-F238E27FC236}">
                <a16:creationId xmlns:a16="http://schemas.microsoft.com/office/drawing/2014/main" id="{D1F5843D-7E49-8AAB-9F78-A7B849B1F159}"/>
              </a:ext>
            </a:extLst>
          </p:cNvPr>
          <p:cNvSpPr/>
          <p:nvPr/>
        </p:nvSpPr>
        <p:spPr>
          <a:xfrm>
            <a:off x="3316542" y="5257384"/>
            <a:ext cx="990000" cy="390860"/>
          </a:xfrm>
          <a:prstGeom prst="roundRect">
            <a:avLst>
              <a:gd name="adj" fmla="val 11779"/>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203159" y="410438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pic>
        <p:nvPicPr>
          <p:cNvPr id="156" name="図 155"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4649" y="5496590"/>
            <a:ext cx="331638" cy="206788"/>
          </a:xfrm>
          <a:prstGeom prst="rect">
            <a:avLst/>
          </a:prstGeom>
        </p:spPr>
      </p:pic>
      <p:sp>
        <p:nvSpPr>
          <p:cNvPr id="168" name="テキスト ボックス 167">
            <a:extLst>
              <a:ext uri="{FF2B5EF4-FFF2-40B4-BE49-F238E27FC236}">
                <a16:creationId xmlns:a16="http://schemas.microsoft.com/office/drawing/2014/main" id="{5C5B5E0C-CAE6-86D0-45B6-BECF42B5977B}"/>
              </a:ext>
            </a:extLst>
          </p:cNvPr>
          <p:cNvSpPr txBox="1"/>
          <p:nvPr/>
        </p:nvSpPr>
        <p:spPr>
          <a:xfrm>
            <a:off x="297080" y="65353"/>
            <a:ext cx="6303557"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A</a:t>
            </a:r>
            <a:r>
              <a:rPr kumimoji="1" lang="ja-JP" altLang="en-US"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水準（時間外・休日労働：年</a:t>
            </a:r>
            <a:r>
              <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760</a:t>
            </a:r>
            <a:r>
              <a:rPr kumimoji="1" lang="ja-JP" altLang="en-US"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5B9BD5">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臨床研修医１年目　消化器外科研修中</a:t>
            </a:r>
          </a:p>
        </p:txBody>
      </p:sp>
      <p:sp>
        <p:nvSpPr>
          <p:cNvPr id="16" name="四角形: 角を丸くする 15">
            <a:extLst>
              <a:ext uri="{FF2B5EF4-FFF2-40B4-BE49-F238E27FC236}">
                <a16:creationId xmlns:a16="http://schemas.microsoft.com/office/drawing/2014/main" id="{C2B59160-F3A0-9539-F0D1-CAF185E917B9}"/>
              </a:ext>
            </a:extLst>
          </p:cNvPr>
          <p:cNvSpPr/>
          <p:nvPr/>
        </p:nvSpPr>
        <p:spPr>
          <a:xfrm>
            <a:off x="6607454" y="3273471"/>
            <a:ext cx="990000" cy="1253773"/>
          </a:xfrm>
          <a:prstGeom prst="roundRect">
            <a:avLst>
              <a:gd name="adj" fmla="val 8125"/>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症例発表準備</a:t>
            </a:r>
          </a:p>
        </p:txBody>
      </p:sp>
      <p:pic>
        <p:nvPicPr>
          <p:cNvPr id="150" name="図 149" descr="テキスト が含まれている画像&#10;&#10;自動的に生成された説明">
            <a:extLst>
              <a:ext uri="{FF2B5EF4-FFF2-40B4-BE49-F238E27FC236}">
                <a16:creationId xmlns:a16="http://schemas.microsoft.com/office/drawing/2014/main" id="{C5B073F9-685F-DAC0-3A11-3AD1353EAF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15650" y="4415990"/>
            <a:ext cx="331638" cy="206788"/>
          </a:xfrm>
          <a:prstGeom prst="rect">
            <a:avLst/>
          </a:prstGeom>
        </p:spPr>
      </p:pic>
      <p:sp>
        <p:nvSpPr>
          <p:cNvPr id="9" name="四角形: 角を丸くする 8">
            <a:extLst>
              <a:ext uri="{FF2B5EF4-FFF2-40B4-BE49-F238E27FC236}">
                <a16:creationId xmlns:a16="http://schemas.microsoft.com/office/drawing/2014/main" id="{A6A5FADB-FE75-7877-A688-B0FEE4C314D2}"/>
              </a:ext>
            </a:extLst>
          </p:cNvPr>
          <p:cNvSpPr/>
          <p:nvPr/>
        </p:nvSpPr>
        <p:spPr>
          <a:xfrm>
            <a:off x="2194709" y="3453107"/>
            <a:ext cx="1027898" cy="626584"/>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24" name="四角形: 角を丸くする 23">
            <a:extLst>
              <a:ext uri="{FF2B5EF4-FFF2-40B4-BE49-F238E27FC236}">
                <a16:creationId xmlns:a16="http://schemas.microsoft.com/office/drawing/2014/main" id="{9CD787EA-AA09-0682-F8A4-5C7CC1B4BDE5}"/>
              </a:ext>
            </a:extLst>
          </p:cNvPr>
          <p:cNvSpPr/>
          <p:nvPr/>
        </p:nvSpPr>
        <p:spPr>
          <a:xfrm>
            <a:off x="3316542" y="3045290"/>
            <a:ext cx="990000" cy="678963"/>
          </a:xfrm>
          <a:prstGeom prst="roundRect">
            <a:avLst>
              <a:gd name="adj" fmla="val 3767"/>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（陪席）</a:t>
            </a:r>
          </a:p>
        </p:txBody>
      </p:sp>
      <p:sp>
        <p:nvSpPr>
          <p:cNvPr id="108" name="四角形: 角を丸くする 34">
            <a:extLst>
              <a:ext uri="{FF2B5EF4-FFF2-40B4-BE49-F238E27FC236}">
                <a16:creationId xmlns:a16="http://schemas.microsoft.com/office/drawing/2014/main" id="{AF8604E1-237D-029A-FD5A-A5D5ED185173}"/>
              </a:ext>
            </a:extLst>
          </p:cNvPr>
          <p:cNvSpPr/>
          <p:nvPr/>
        </p:nvSpPr>
        <p:spPr>
          <a:xfrm>
            <a:off x="5487622" y="4440916"/>
            <a:ext cx="990000" cy="436489"/>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9" name="四角形: 角を丸くする 102">
            <a:extLst>
              <a:ext uri="{FF2B5EF4-FFF2-40B4-BE49-F238E27FC236}">
                <a16:creationId xmlns:a16="http://schemas.microsoft.com/office/drawing/2014/main" id="{0CAD65E5-25C4-584C-83CD-68B445577C87}"/>
              </a:ext>
            </a:extLst>
          </p:cNvPr>
          <p:cNvSpPr/>
          <p:nvPr/>
        </p:nvSpPr>
        <p:spPr>
          <a:xfrm>
            <a:off x="4404624" y="4236816"/>
            <a:ext cx="990000" cy="212328"/>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テキスト ボックス 95">
            <a:extLst>
              <a:ext uri="{FF2B5EF4-FFF2-40B4-BE49-F238E27FC236}">
                <a16:creationId xmlns:a16="http://schemas.microsoft.com/office/drawing/2014/main" id="{F2F41DA5-EEDC-1C72-9E65-ABFFC30412D0}"/>
              </a:ext>
            </a:extLst>
          </p:cNvPr>
          <p:cNvSpPr txBox="1"/>
          <p:nvPr/>
        </p:nvSpPr>
        <p:spPr>
          <a:xfrm>
            <a:off x="94228" y="48135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404624" y="4473136"/>
            <a:ext cx="990000" cy="407609"/>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p>
        </p:txBody>
      </p:sp>
      <p:sp>
        <p:nvSpPr>
          <p:cNvPr id="115" name="四角形: 角を丸くする 31">
            <a:extLst>
              <a:ext uri="{FF2B5EF4-FFF2-40B4-BE49-F238E27FC236}">
                <a16:creationId xmlns:a16="http://schemas.microsoft.com/office/drawing/2014/main" id="{EC49ACB1-8C6C-4311-5C06-9EEE276FB384}"/>
              </a:ext>
            </a:extLst>
          </p:cNvPr>
          <p:cNvSpPr/>
          <p:nvPr/>
        </p:nvSpPr>
        <p:spPr>
          <a:xfrm>
            <a:off x="1091004" y="3038225"/>
            <a:ext cx="1029277" cy="1626710"/>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pic>
        <p:nvPicPr>
          <p:cNvPr id="119" name="図 118" descr="テキスト が含まれている画像&#10;&#10;自動的に生成された説明">
            <a:extLst>
              <a:ext uri="{FF2B5EF4-FFF2-40B4-BE49-F238E27FC236}">
                <a16:creationId xmlns:a16="http://schemas.microsoft.com/office/drawing/2014/main" id="{506B1288-807C-527C-1B16-0D8E478784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7802" y="2725450"/>
            <a:ext cx="331638" cy="206788"/>
          </a:xfrm>
          <a:prstGeom prst="rect">
            <a:avLst/>
          </a:prstGeom>
        </p:spPr>
      </p:pic>
      <p:sp>
        <p:nvSpPr>
          <p:cNvPr id="120" name="四角形: 角を丸くする 8">
            <a:extLst>
              <a:ext uri="{FF2B5EF4-FFF2-40B4-BE49-F238E27FC236}">
                <a16:creationId xmlns:a16="http://schemas.microsoft.com/office/drawing/2014/main" id="{A6A5FADB-FE75-7877-A688-B0FEE4C314D2}"/>
              </a:ext>
            </a:extLst>
          </p:cNvPr>
          <p:cNvSpPr/>
          <p:nvPr/>
        </p:nvSpPr>
        <p:spPr>
          <a:xfrm>
            <a:off x="4410559" y="3750616"/>
            <a:ext cx="990000" cy="4506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121" name="四角形: 角を丸くする 38">
            <a:extLst>
              <a:ext uri="{FF2B5EF4-FFF2-40B4-BE49-F238E27FC236}">
                <a16:creationId xmlns:a16="http://schemas.microsoft.com/office/drawing/2014/main" id="{C1390346-B762-7D58-505C-1B37963F805D}"/>
              </a:ext>
            </a:extLst>
          </p:cNvPr>
          <p:cNvSpPr/>
          <p:nvPr/>
        </p:nvSpPr>
        <p:spPr>
          <a:xfrm>
            <a:off x="4401280" y="3040757"/>
            <a:ext cx="990000" cy="34992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6" name="四角形: 角を丸くする 38">
            <a:extLst>
              <a:ext uri="{FF2B5EF4-FFF2-40B4-BE49-F238E27FC236}">
                <a16:creationId xmlns:a16="http://schemas.microsoft.com/office/drawing/2014/main" id="{C1390346-B762-7D58-505C-1B37963F805D}"/>
              </a:ext>
            </a:extLst>
          </p:cNvPr>
          <p:cNvSpPr/>
          <p:nvPr/>
        </p:nvSpPr>
        <p:spPr>
          <a:xfrm>
            <a:off x="4401280" y="5003731"/>
            <a:ext cx="990000" cy="349925"/>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7" name="四角形: 角を丸くする 27">
            <a:extLst>
              <a:ext uri="{FF2B5EF4-FFF2-40B4-BE49-F238E27FC236}">
                <a16:creationId xmlns:a16="http://schemas.microsoft.com/office/drawing/2014/main" id="{4B016A85-6D24-4E24-7132-01663746FAE8}"/>
              </a:ext>
            </a:extLst>
          </p:cNvPr>
          <p:cNvSpPr/>
          <p:nvPr/>
        </p:nvSpPr>
        <p:spPr>
          <a:xfrm>
            <a:off x="4411111" y="3412258"/>
            <a:ext cx="990000" cy="316782"/>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29" name="四角形: 角を丸くする 21">
            <a:extLst>
              <a:ext uri="{FF2B5EF4-FFF2-40B4-BE49-F238E27FC236}">
                <a16:creationId xmlns:a16="http://schemas.microsoft.com/office/drawing/2014/main" id="{221B511E-C257-C00D-8A26-0AFA42C04FA6}"/>
              </a:ext>
            </a:extLst>
          </p:cNvPr>
          <p:cNvSpPr/>
          <p:nvPr/>
        </p:nvSpPr>
        <p:spPr>
          <a:xfrm>
            <a:off x="5491312" y="4990417"/>
            <a:ext cx="990000" cy="743626"/>
          </a:xfrm>
          <a:prstGeom prst="roundRect">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オンライン</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pic>
        <p:nvPicPr>
          <p:cNvPr id="147" name="図 146" descr="テキスト が含まれている画像&#10;&#10;自動的に生成された説明">
            <a:extLst>
              <a:ext uri="{FF2B5EF4-FFF2-40B4-BE49-F238E27FC236}">
                <a16:creationId xmlns:a16="http://schemas.microsoft.com/office/drawing/2014/main" id="{E9BEA107-4199-5F7C-CCB9-E5EB4283F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1775" y="5559617"/>
            <a:ext cx="331638" cy="206788"/>
          </a:xfrm>
          <a:prstGeom prst="rect">
            <a:avLst/>
          </a:prstGeom>
        </p:spPr>
      </p:pic>
      <p:sp>
        <p:nvSpPr>
          <p:cNvPr id="131" name="四角形: 角を丸くする 27">
            <a:extLst>
              <a:ext uri="{FF2B5EF4-FFF2-40B4-BE49-F238E27FC236}">
                <a16:creationId xmlns:a16="http://schemas.microsoft.com/office/drawing/2014/main" id="{4B016A85-6D24-4E24-7132-01663746FAE8}"/>
              </a:ext>
            </a:extLst>
          </p:cNvPr>
          <p:cNvSpPr/>
          <p:nvPr/>
        </p:nvSpPr>
        <p:spPr>
          <a:xfrm>
            <a:off x="1121945" y="5546713"/>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テキスト ボックス 115">
            <a:extLst>
              <a:ext uri="{FF2B5EF4-FFF2-40B4-BE49-F238E27FC236}">
                <a16:creationId xmlns:a16="http://schemas.microsoft.com/office/drawing/2014/main" id="{AB4167E3-4C9C-5D7F-BA0E-9254D0E56637}"/>
              </a:ext>
            </a:extLst>
          </p:cNvPr>
          <p:cNvSpPr txBox="1"/>
          <p:nvPr/>
        </p:nvSpPr>
        <p:spPr>
          <a:xfrm>
            <a:off x="1835696" y="1503037"/>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2" name="テキスト ボックス 131">
            <a:extLst>
              <a:ext uri="{FF2B5EF4-FFF2-40B4-BE49-F238E27FC236}">
                <a16:creationId xmlns:a16="http://schemas.microsoft.com/office/drawing/2014/main" id="{AB4167E3-4C9C-5D7F-BA0E-9254D0E56637}"/>
              </a:ext>
            </a:extLst>
          </p:cNvPr>
          <p:cNvSpPr txBox="1"/>
          <p:nvPr/>
        </p:nvSpPr>
        <p:spPr>
          <a:xfrm>
            <a:off x="6890011" y="1481585"/>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33" name="四角形: 角を丸くする 9">
            <a:extLst>
              <a:ext uri="{FF2B5EF4-FFF2-40B4-BE49-F238E27FC236}">
                <a16:creationId xmlns:a16="http://schemas.microsoft.com/office/drawing/2014/main" id="{72D2ADBB-876D-2CD0-0C75-E55A677C94F9}"/>
              </a:ext>
            </a:extLst>
          </p:cNvPr>
          <p:cNvSpPr/>
          <p:nvPr/>
        </p:nvSpPr>
        <p:spPr>
          <a:xfrm>
            <a:off x="2217555" y="3045246"/>
            <a:ext cx="990000" cy="382708"/>
          </a:xfrm>
          <a:prstGeom prst="roundRect">
            <a:avLst>
              <a:gd name="adj" fmla="val 1261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2" name="正方形/長方形 11"/>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正方形/長方形 134"/>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18536" y="5002026"/>
            <a:ext cx="990000" cy="515206"/>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8" name="四角形: 角を丸くする 24">
            <a:extLst>
              <a:ext uri="{FF2B5EF4-FFF2-40B4-BE49-F238E27FC236}">
                <a16:creationId xmlns:a16="http://schemas.microsoft.com/office/drawing/2014/main" id="{63CD3C38-E3FB-2025-E07E-BED154DDAB3C}"/>
              </a:ext>
            </a:extLst>
          </p:cNvPr>
          <p:cNvSpPr/>
          <p:nvPr/>
        </p:nvSpPr>
        <p:spPr>
          <a:xfrm>
            <a:off x="2219648" y="5002705"/>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40" name="四角形: 角を丸くする 39">
            <a:extLst>
              <a:ext uri="{FF2B5EF4-FFF2-40B4-BE49-F238E27FC236}">
                <a16:creationId xmlns:a16="http://schemas.microsoft.com/office/drawing/2014/main" id="{70ECD67D-F76D-031D-5EFE-D5BA7252479B}"/>
              </a:ext>
            </a:extLst>
          </p:cNvPr>
          <p:cNvSpPr/>
          <p:nvPr/>
        </p:nvSpPr>
        <p:spPr>
          <a:xfrm>
            <a:off x="5493532" y="3894680"/>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6" name="四角形: 角を丸くする 39">
            <a:extLst>
              <a:ext uri="{FF2B5EF4-FFF2-40B4-BE49-F238E27FC236}">
                <a16:creationId xmlns:a16="http://schemas.microsoft.com/office/drawing/2014/main" id="{70ECD67D-F76D-031D-5EFE-D5BA7252479B}"/>
              </a:ext>
            </a:extLst>
          </p:cNvPr>
          <p:cNvSpPr/>
          <p:nvPr/>
        </p:nvSpPr>
        <p:spPr>
          <a:xfrm>
            <a:off x="2208010" y="4336297"/>
            <a:ext cx="990000" cy="523365"/>
          </a:xfrm>
          <a:prstGeom prst="roundRect">
            <a:avLst>
              <a:gd name="adj" fmla="val 7937"/>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37"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grpSp>
        <p:nvGrpSpPr>
          <p:cNvPr id="140" name="グループ化 139"/>
          <p:cNvGrpSpPr/>
          <p:nvPr/>
        </p:nvGrpSpPr>
        <p:grpSpPr>
          <a:xfrm>
            <a:off x="6875205" y="116632"/>
            <a:ext cx="2268795" cy="670967"/>
            <a:chOff x="6732239" y="154501"/>
            <a:chExt cx="2521331" cy="670967"/>
          </a:xfrm>
        </p:grpSpPr>
        <p:pic>
          <p:nvPicPr>
            <p:cNvPr id="141" name="図 14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42" name="テキスト ボックス 141">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3" name="テキスト ボックス 142">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4"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5"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平日時間外労働０～３時間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109277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latin typeface="游ゴシック" panose="020B0400000000000000" pitchFamily="50" charset="-128"/>
                          <a:ea typeface="游ゴシック" panose="020B0400000000000000" pitchFamily="50" charset="-128"/>
                        </a:rPr>
                        <a:t>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D8835A0A-4332-01CF-8908-F3996217338A}"/>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AB4167E3-4C9C-5D7F-BA0E-9254D0E56637}"/>
              </a:ext>
            </a:extLst>
          </p:cNvPr>
          <p:cNvSpPr txBox="1"/>
          <p:nvPr/>
        </p:nvSpPr>
        <p:spPr>
          <a:xfrm>
            <a:off x="945987" y="1503037"/>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 name="テキスト ボックス 8">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連携Ｂ水準（時間外・休日労働：年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1,000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卒後８年目　大学病院呼吸器内科医</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35696" y="1503037"/>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6" name="テキスト ボックス 115">
            <a:extLst>
              <a:ext uri="{FF2B5EF4-FFF2-40B4-BE49-F238E27FC236}">
                <a16:creationId xmlns:a16="http://schemas.microsoft.com/office/drawing/2014/main" id="{322263D9-A077-BDE8-C0AC-67444B638423}"/>
              </a:ext>
            </a:extLst>
          </p:cNvPr>
          <p:cNvSpPr txBox="1"/>
          <p:nvPr/>
        </p:nvSpPr>
        <p:spPr>
          <a:xfrm>
            <a:off x="5757275" y="14951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8" name="正方形/長方形 117">
            <a:extLst>
              <a:ext uri="{FF2B5EF4-FFF2-40B4-BE49-F238E27FC236}">
                <a16:creationId xmlns:a16="http://schemas.microsoft.com/office/drawing/2014/main" id="{F1236D28-C1AB-D97F-9336-EB47AC3A7C4D}"/>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0" name="正方形/長方形 119">
            <a:extLst>
              <a:ext uri="{FF2B5EF4-FFF2-40B4-BE49-F238E27FC236}">
                <a16:creationId xmlns:a16="http://schemas.microsoft.com/office/drawing/2014/main" id="{76AA6FF9-D162-E87F-C3EC-FD427DE2F9F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2" name="正方形/長方形 121">
            <a:extLst>
              <a:ext uri="{FF2B5EF4-FFF2-40B4-BE49-F238E27FC236}">
                <a16:creationId xmlns:a16="http://schemas.microsoft.com/office/drawing/2014/main" id="{985AD230-CC6F-090B-245F-D8742E36A7B2}"/>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4" name="正方形/長方形 123">
            <a:extLst>
              <a:ext uri="{FF2B5EF4-FFF2-40B4-BE49-F238E27FC236}">
                <a16:creationId xmlns:a16="http://schemas.microsoft.com/office/drawing/2014/main" id="{53306A96-131C-EA73-F085-FF44AA4B8DB2}"/>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6" name="正方形/長方形 125">
            <a:extLst>
              <a:ext uri="{FF2B5EF4-FFF2-40B4-BE49-F238E27FC236}">
                <a16:creationId xmlns:a16="http://schemas.microsoft.com/office/drawing/2014/main" id="{E6AB4AEB-830A-8B9D-BF46-A41D5755F89B}"/>
              </a:ext>
            </a:extLst>
          </p:cNvPr>
          <p:cNvSpPr/>
          <p:nvPr/>
        </p:nvSpPr>
        <p:spPr>
          <a:xfrm>
            <a:off x="7638008" y="2655893"/>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8" name="正方形/長方形 127">
            <a:extLst>
              <a:ext uri="{FF2B5EF4-FFF2-40B4-BE49-F238E27FC236}">
                <a16:creationId xmlns:a16="http://schemas.microsoft.com/office/drawing/2014/main" id="{B0D398A4-FEEA-A84E-0580-8CBF2D22D240}"/>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0" name="正方形/長方形 129">
            <a:extLst>
              <a:ext uri="{FF2B5EF4-FFF2-40B4-BE49-F238E27FC236}">
                <a16:creationId xmlns:a16="http://schemas.microsoft.com/office/drawing/2014/main" id="{5690F208-B220-4612-DB49-E806D588E9E4}"/>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8" name="四角形: 角を丸くする 137">
            <a:extLst>
              <a:ext uri="{FF2B5EF4-FFF2-40B4-BE49-F238E27FC236}">
                <a16:creationId xmlns:a16="http://schemas.microsoft.com/office/drawing/2014/main" id="{FCEBF83E-FB9C-6FDC-FF53-10F9E5DCC1BD}"/>
              </a:ext>
            </a:extLst>
          </p:cNvPr>
          <p:cNvSpPr/>
          <p:nvPr/>
        </p:nvSpPr>
        <p:spPr>
          <a:xfrm>
            <a:off x="1123968" y="2687874"/>
            <a:ext cx="990000" cy="23200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39" name="四角形: 角を丸くする 138">
            <a:extLst>
              <a:ext uri="{FF2B5EF4-FFF2-40B4-BE49-F238E27FC236}">
                <a16:creationId xmlns:a16="http://schemas.microsoft.com/office/drawing/2014/main" id="{A63A61FA-8F91-5439-3315-0A62D760552E}"/>
              </a:ext>
            </a:extLst>
          </p:cNvPr>
          <p:cNvSpPr/>
          <p:nvPr/>
        </p:nvSpPr>
        <p:spPr>
          <a:xfrm>
            <a:off x="1123968" y="3362101"/>
            <a:ext cx="990000" cy="586857"/>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49" name="四角形: 角を丸くする 148">
            <a:extLst>
              <a:ext uri="{FF2B5EF4-FFF2-40B4-BE49-F238E27FC236}">
                <a16:creationId xmlns:a16="http://schemas.microsoft.com/office/drawing/2014/main" id="{A9E96327-B50E-B2FB-F649-32DCCD5551DA}"/>
              </a:ext>
            </a:extLst>
          </p:cNvPr>
          <p:cNvSpPr/>
          <p:nvPr/>
        </p:nvSpPr>
        <p:spPr>
          <a:xfrm>
            <a:off x="3314451" y="4118600"/>
            <a:ext cx="990000" cy="447228"/>
          </a:xfrm>
          <a:prstGeom prst="roundRect">
            <a:avLst>
              <a:gd name="adj" fmla="val 9057"/>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5" name="四角形: 角を丸くする 174">
            <a:extLst>
              <a:ext uri="{FF2B5EF4-FFF2-40B4-BE49-F238E27FC236}">
                <a16:creationId xmlns:a16="http://schemas.microsoft.com/office/drawing/2014/main" id="{AEE45F24-B2CC-1FFC-4062-08A51EA45E61}"/>
              </a:ext>
            </a:extLst>
          </p:cNvPr>
          <p:cNvSpPr/>
          <p:nvPr/>
        </p:nvSpPr>
        <p:spPr>
          <a:xfrm>
            <a:off x="1113462" y="395289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grpSp>
        <p:nvGrpSpPr>
          <p:cNvPr id="222" name="グループ化 221">
            <a:extLst>
              <a:ext uri="{FF2B5EF4-FFF2-40B4-BE49-F238E27FC236}">
                <a16:creationId xmlns:a16="http://schemas.microsoft.com/office/drawing/2014/main" id="{EF92CC04-608E-1F65-5CEB-D5AFF8B211AE}"/>
              </a:ext>
            </a:extLst>
          </p:cNvPr>
          <p:cNvGrpSpPr/>
          <p:nvPr/>
        </p:nvGrpSpPr>
        <p:grpSpPr>
          <a:xfrm>
            <a:off x="1065370" y="2214130"/>
            <a:ext cx="7623499" cy="360040"/>
            <a:chOff x="1065370" y="2214130"/>
            <a:chExt cx="7623499" cy="360040"/>
          </a:xfrm>
        </p:grpSpPr>
        <p:sp>
          <p:nvSpPr>
            <p:cNvPr id="223" name="正方形/長方形 222">
              <a:extLst>
                <a:ext uri="{FF2B5EF4-FFF2-40B4-BE49-F238E27FC236}">
                  <a16:creationId xmlns:a16="http://schemas.microsoft.com/office/drawing/2014/main" id="{4B5AC8BB-5B89-B2D2-1DC0-ED01CC91D694}"/>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4" name="正方形/長方形 223">
              <a:extLst>
                <a:ext uri="{FF2B5EF4-FFF2-40B4-BE49-F238E27FC236}">
                  <a16:creationId xmlns:a16="http://schemas.microsoft.com/office/drawing/2014/main" id="{A56D33A7-8558-1632-7072-AE23EB765F4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5" name="正方形/長方形 224">
              <a:extLst>
                <a:ext uri="{FF2B5EF4-FFF2-40B4-BE49-F238E27FC236}">
                  <a16:creationId xmlns:a16="http://schemas.microsoft.com/office/drawing/2014/main" id="{B6A48F38-2FC9-9C94-C92D-A415C53E214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26" name="正方形/長方形 225">
              <a:extLst>
                <a:ext uri="{FF2B5EF4-FFF2-40B4-BE49-F238E27FC236}">
                  <a16:creationId xmlns:a16="http://schemas.microsoft.com/office/drawing/2014/main" id="{D3FB4784-C349-8ACB-6D75-BEEAA59F59AF}"/>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7" name="正方形/長方形 226">
              <a:extLst>
                <a:ext uri="{FF2B5EF4-FFF2-40B4-BE49-F238E27FC236}">
                  <a16:creationId xmlns:a16="http://schemas.microsoft.com/office/drawing/2014/main" id="{CE480591-FB18-7999-834C-4BC195E5A23F}"/>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28" name="正方形/長方形 227">
              <a:extLst>
                <a:ext uri="{FF2B5EF4-FFF2-40B4-BE49-F238E27FC236}">
                  <a16:creationId xmlns:a16="http://schemas.microsoft.com/office/drawing/2014/main" id="{03EAD857-FE30-701E-7F9C-02B18BFDF3B5}"/>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9" name="正方形/長方形 228">
              <a:extLst>
                <a:ext uri="{FF2B5EF4-FFF2-40B4-BE49-F238E27FC236}">
                  <a16:creationId xmlns:a16="http://schemas.microsoft.com/office/drawing/2014/main" id="{2985147F-4151-3B8D-E418-49EE94935F9C}"/>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0" name="テキスト ボックス 229">
              <a:extLst>
                <a:ext uri="{FF2B5EF4-FFF2-40B4-BE49-F238E27FC236}">
                  <a16:creationId xmlns:a16="http://schemas.microsoft.com/office/drawing/2014/main" id="{C096BB18-8AD7-B24F-A950-B51513CA954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231" name="テキスト ボックス 230">
              <a:extLst>
                <a:ext uri="{FF2B5EF4-FFF2-40B4-BE49-F238E27FC236}">
                  <a16:creationId xmlns:a16="http://schemas.microsoft.com/office/drawing/2014/main" id="{7CD402A5-B9D5-F2CF-B7B0-340D58DFC559}"/>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232" name="テキスト ボックス 231">
              <a:extLst>
                <a:ext uri="{FF2B5EF4-FFF2-40B4-BE49-F238E27FC236}">
                  <a16:creationId xmlns:a16="http://schemas.microsoft.com/office/drawing/2014/main" id="{B508E583-6A3D-71F6-AAFF-D2D240843DD4}"/>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233" name="テキスト ボックス 232">
              <a:extLst>
                <a:ext uri="{FF2B5EF4-FFF2-40B4-BE49-F238E27FC236}">
                  <a16:creationId xmlns:a16="http://schemas.microsoft.com/office/drawing/2014/main" id="{2EC36D5C-F234-2EFC-C9AA-E8BD5B91224C}"/>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234" name="テキスト ボックス 233">
              <a:extLst>
                <a:ext uri="{FF2B5EF4-FFF2-40B4-BE49-F238E27FC236}">
                  <a16:creationId xmlns:a16="http://schemas.microsoft.com/office/drawing/2014/main" id="{FA80C86F-5954-8B2C-AC92-5CE27A78A0FE}"/>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235" name="テキスト ボックス 234">
              <a:extLst>
                <a:ext uri="{FF2B5EF4-FFF2-40B4-BE49-F238E27FC236}">
                  <a16:creationId xmlns:a16="http://schemas.microsoft.com/office/drawing/2014/main" id="{119537FA-1475-9CC0-5656-174B55E21A6E}"/>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236" name="テキスト ボックス 235">
              <a:extLst>
                <a:ext uri="{FF2B5EF4-FFF2-40B4-BE49-F238E27FC236}">
                  <a16:creationId xmlns:a16="http://schemas.microsoft.com/office/drawing/2014/main" id="{743AC611-2336-5ADC-095A-0737083AA4D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148" name="四角形: 角を丸くする 147">
            <a:extLst>
              <a:ext uri="{FF2B5EF4-FFF2-40B4-BE49-F238E27FC236}">
                <a16:creationId xmlns:a16="http://schemas.microsoft.com/office/drawing/2014/main" id="{F5653905-FE65-899B-254D-04AB7352E074}"/>
              </a:ext>
            </a:extLst>
          </p:cNvPr>
          <p:cNvSpPr/>
          <p:nvPr/>
        </p:nvSpPr>
        <p:spPr>
          <a:xfrm>
            <a:off x="3314451" y="3052604"/>
            <a:ext cx="990000" cy="829631"/>
          </a:xfrm>
          <a:prstGeom prst="roundRect">
            <a:avLst>
              <a:gd name="adj" fmla="val 542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57">
            <a:extLst>
              <a:ext uri="{FF2B5EF4-FFF2-40B4-BE49-F238E27FC236}">
                <a16:creationId xmlns:a16="http://schemas.microsoft.com/office/drawing/2014/main" id="{2900AE93-3E63-A978-0700-4A4780F042E4}"/>
              </a:ext>
            </a:extLst>
          </p:cNvPr>
          <p:cNvSpPr/>
          <p:nvPr/>
        </p:nvSpPr>
        <p:spPr>
          <a:xfrm>
            <a:off x="5508178" y="4644840"/>
            <a:ext cx="990000" cy="260256"/>
          </a:xfrm>
          <a:prstGeom prst="roundRect">
            <a:avLst>
              <a:gd name="adj" fmla="val 13593"/>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76" name="四角形: 角を丸くする 175">
            <a:extLst>
              <a:ext uri="{FF2B5EF4-FFF2-40B4-BE49-F238E27FC236}">
                <a16:creationId xmlns:a16="http://schemas.microsoft.com/office/drawing/2014/main" id="{3002224F-590C-CC14-2668-39C243B5B346}"/>
              </a:ext>
            </a:extLst>
          </p:cNvPr>
          <p:cNvSpPr/>
          <p:nvPr/>
        </p:nvSpPr>
        <p:spPr>
          <a:xfrm>
            <a:off x="2224557" y="39979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77" name="四角形: 角を丸くする 176">
            <a:extLst>
              <a:ext uri="{FF2B5EF4-FFF2-40B4-BE49-F238E27FC236}">
                <a16:creationId xmlns:a16="http://schemas.microsoft.com/office/drawing/2014/main" id="{E6A98EA9-FC70-86FB-62A3-AE2C5A504DE9}"/>
              </a:ext>
            </a:extLst>
          </p:cNvPr>
          <p:cNvSpPr/>
          <p:nvPr/>
        </p:nvSpPr>
        <p:spPr>
          <a:xfrm>
            <a:off x="3314451" y="389762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81" name="四角形: 角を丸くする 180">
            <a:extLst>
              <a:ext uri="{FF2B5EF4-FFF2-40B4-BE49-F238E27FC236}">
                <a16:creationId xmlns:a16="http://schemas.microsoft.com/office/drawing/2014/main" id="{00CF5553-77A2-E3CB-6059-6108B3C1EF18}"/>
              </a:ext>
            </a:extLst>
          </p:cNvPr>
          <p:cNvSpPr/>
          <p:nvPr/>
        </p:nvSpPr>
        <p:spPr>
          <a:xfrm>
            <a:off x="2224557" y="3064695"/>
            <a:ext cx="990000" cy="595812"/>
          </a:xfrm>
          <a:prstGeom prst="roundRect">
            <a:avLst>
              <a:gd name="adj" fmla="val 7583"/>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88" name="四角形: 角を丸くする 187">
            <a:extLst>
              <a:ext uri="{FF2B5EF4-FFF2-40B4-BE49-F238E27FC236}">
                <a16:creationId xmlns:a16="http://schemas.microsoft.com/office/drawing/2014/main" id="{3B7BFE1F-9B5E-F619-7F55-1802F61B7297}"/>
              </a:ext>
            </a:extLst>
          </p:cNvPr>
          <p:cNvSpPr/>
          <p:nvPr/>
        </p:nvSpPr>
        <p:spPr>
          <a:xfrm>
            <a:off x="4416439" y="3816276"/>
            <a:ext cx="990000" cy="21659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89" name="四角形: 角を丸くする 188">
            <a:extLst>
              <a:ext uri="{FF2B5EF4-FFF2-40B4-BE49-F238E27FC236}">
                <a16:creationId xmlns:a16="http://schemas.microsoft.com/office/drawing/2014/main" id="{4765F8B8-41A4-4B68-58A7-BED762A73662}"/>
              </a:ext>
            </a:extLst>
          </p:cNvPr>
          <p:cNvSpPr/>
          <p:nvPr/>
        </p:nvSpPr>
        <p:spPr>
          <a:xfrm>
            <a:off x="4416439" y="3035984"/>
            <a:ext cx="990000" cy="754492"/>
          </a:xfrm>
          <a:prstGeom prst="roundRect">
            <a:avLst>
              <a:gd name="adj" fmla="val 6284"/>
            </a:avLst>
          </a:prstGeom>
          <a:solidFill>
            <a:srgbClr val="FF6600"/>
          </a:solidFill>
          <a:ln w="952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94" name="四角形: 角を丸くする 193">
            <a:extLst>
              <a:ext uri="{FF2B5EF4-FFF2-40B4-BE49-F238E27FC236}">
                <a16:creationId xmlns:a16="http://schemas.microsoft.com/office/drawing/2014/main" id="{F6A55D34-FFC1-B30A-0159-93A5BB15FF0C}"/>
              </a:ext>
            </a:extLst>
          </p:cNvPr>
          <p:cNvSpPr/>
          <p:nvPr/>
        </p:nvSpPr>
        <p:spPr>
          <a:xfrm>
            <a:off x="5508178" y="3064694"/>
            <a:ext cx="990000" cy="750647"/>
          </a:xfrm>
          <a:prstGeom prst="roundRect">
            <a:avLst>
              <a:gd name="adj" fmla="val 675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95" name="四角形: 角を丸くする 194">
            <a:extLst>
              <a:ext uri="{FF2B5EF4-FFF2-40B4-BE49-F238E27FC236}">
                <a16:creationId xmlns:a16="http://schemas.microsoft.com/office/drawing/2014/main" id="{EBF16CAB-B175-54D6-469F-3E667409F9F2}"/>
              </a:ext>
            </a:extLst>
          </p:cNvPr>
          <p:cNvSpPr/>
          <p:nvPr/>
        </p:nvSpPr>
        <p:spPr>
          <a:xfrm>
            <a:off x="5508178" y="38346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90" name="四角形: 角を丸くする 189">
            <a:extLst>
              <a:ext uri="{FF2B5EF4-FFF2-40B4-BE49-F238E27FC236}">
                <a16:creationId xmlns:a16="http://schemas.microsoft.com/office/drawing/2014/main" id="{D493BE51-8E0B-2FCF-015E-43D5CF240CBA}"/>
              </a:ext>
            </a:extLst>
          </p:cNvPr>
          <p:cNvSpPr/>
          <p:nvPr/>
        </p:nvSpPr>
        <p:spPr>
          <a:xfrm>
            <a:off x="4416439" y="4046543"/>
            <a:ext cx="990000" cy="841594"/>
          </a:xfrm>
          <a:prstGeom prst="roundRect">
            <a:avLst>
              <a:gd name="adj" fmla="val 9180"/>
            </a:avLst>
          </a:prstGeom>
          <a:solidFill>
            <a:srgbClr val="FF6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専門外来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162" name="四角形: 角を丸くする 161">
            <a:extLst>
              <a:ext uri="{FF2B5EF4-FFF2-40B4-BE49-F238E27FC236}">
                <a16:creationId xmlns:a16="http://schemas.microsoft.com/office/drawing/2014/main" id="{856C1AC8-2B00-C27C-BF6D-9A83F66B57DA}"/>
              </a:ext>
            </a:extLst>
          </p:cNvPr>
          <p:cNvSpPr/>
          <p:nvPr/>
        </p:nvSpPr>
        <p:spPr>
          <a:xfrm>
            <a:off x="6600080" y="2995398"/>
            <a:ext cx="990000" cy="3384957"/>
          </a:xfrm>
          <a:prstGeom prst="roundRect">
            <a:avLst>
              <a:gd name="adj" fmla="val 8048"/>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64"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sp>
        <p:nvSpPr>
          <p:cNvPr id="196" name="テキスト ボックス 195">
            <a:extLst>
              <a:ext uri="{FF2B5EF4-FFF2-40B4-BE49-F238E27FC236}">
                <a16:creationId xmlns:a16="http://schemas.microsoft.com/office/drawing/2014/main" id="{D7DCB5FB-D2CF-21B5-6FBF-474636E709D5}"/>
              </a:ext>
            </a:extLst>
          </p:cNvPr>
          <p:cNvSpPr txBox="1"/>
          <p:nvPr/>
        </p:nvSpPr>
        <p:spPr>
          <a:xfrm>
            <a:off x="6601653" y="4688958"/>
            <a:ext cx="9659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C</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47" name="四角形: 角を丸くする 146">
            <a:extLst>
              <a:ext uri="{FF2B5EF4-FFF2-40B4-BE49-F238E27FC236}">
                <a16:creationId xmlns:a16="http://schemas.microsoft.com/office/drawing/2014/main" id="{1BC48705-6A3C-3F43-118E-03CFD687A793}"/>
              </a:ext>
            </a:extLst>
          </p:cNvPr>
          <p:cNvSpPr/>
          <p:nvPr/>
        </p:nvSpPr>
        <p:spPr>
          <a:xfrm>
            <a:off x="3314451" y="2689304"/>
            <a:ext cx="990000" cy="265204"/>
          </a:xfrm>
          <a:prstGeom prst="roundRect">
            <a:avLst>
              <a:gd name="adj" fmla="val 15188"/>
            </a:avLst>
          </a:prstGeom>
          <a:solidFill>
            <a:srgbClr val="FFC0BD"/>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156" name="四角形: 角を丸くする 155">
            <a:extLst>
              <a:ext uri="{FF2B5EF4-FFF2-40B4-BE49-F238E27FC236}">
                <a16:creationId xmlns:a16="http://schemas.microsoft.com/office/drawing/2014/main" id="{A000EFB3-6A9E-5839-6472-63781D20C155}"/>
              </a:ext>
            </a:extLst>
          </p:cNvPr>
          <p:cNvSpPr/>
          <p:nvPr/>
        </p:nvSpPr>
        <p:spPr>
          <a:xfrm>
            <a:off x="5508178" y="2697117"/>
            <a:ext cx="990000" cy="254504"/>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183" name="四角形: 角を丸くする 182">
            <a:extLst>
              <a:ext uri="{FF2B5EF4-FFF2-40B4-BE49-F238E27FC236}">
                <a16:creationId xmlns:a16="http://schemas.microsoft.com/office/drawing/2014/main" id="{811B9D66-AEC5-67D3-B8E3-1B7648F80E61}"/>
              </a:ext>
            </a:extLst>
          </p:cNvPr>
          <p:cNvSpPr/>
          <p:nvPr/>
        </p:nvSpPr>
        <p:spPr>
          <a:xfrm>
            <a:off x="1119202" y="3046250"/>
            <a:ext cx="990000" cy="279435"/>
          </a:xfrm>
          <a:prstGeom prst="roundRect">
            <a:avLst/>
          </a:prstGeom>
          <a:solidFill>
            <a:schemeClr val="tx2">
              <a:lumMod val="40000"/>
              <a:lumOff val="60000"/>
            </a:schemeClr>
          </a:solidFill>
          <a:ln w="952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82" name="テキスト ボックス 81">
            <a:extLst>
              <a:ext uri="{FF2B5EF4-FFF2-40B4-BE49-F238E27FC236}">
                <a16:creationId xmlns:a16="http://schemas.microsoft.com/office/drawing/2014/main" id="{35A2E74E-779A-8990-F69A-CF8B6C59AC73}"/>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id="{F706928A-6DB7-1412-6321-508738F87185}"/>
              </a:ext>
            </a:extLst>
          </p:cNvPr>
          <p:cNvSpPr/>
          <p:nvPr/>
        </p:nvSpPr>
        <p:spPr>
          <a:xfrm>
            <a:off x="3314451" y="5334764"/>
            <a:ext cx="990000" cy="1025739"/>
          </a:xfrm>
          <a:prstGeom prst="roundRect">
            <a:avLst>
              <a:gd name="adj" fmla="val 7034"/>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あり</a:t>
            </a:r>
          </a:p>
        </p:txBody>
      </p:sp>
      <p:sp>
        <p:nvSpPr>
          <p:cNvPr id="141" name="四角形: 角を丸くする 140">
            <a:extLst>
              <a:ext uri="{FF2B5EF4-FFF2-40B4-BE49-F238E27FC236}">
                <a16:creationId xmlns:a16="http://schemas.microsoft.com/office/drawing/2014/main" id="{6EE6429F-CFB7-A179-3CF5-378685F081E3}"/>
              </a:ext>
            </a:extLst>
          </p:cNvPr>
          <p:cNvSpPr/>
          <p:nvPr/>
        </p:nvSpPr>
        <p:spPr>
          <a:xfrm>
            <a:off x="1123968" y="4980025"/>
            <a:ext cx="990000" cy="330965"/>
          </a:xfrm>
          <a:prstGeom prst="roundRect">
            <a:avLst>
              <a:gd name="adj" fmla="val 11889"/>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0" name="四角形: 角を丸くする 149">
            <a:extLst>
              <a:ext uri="{FF2B5EF4-FFF2-40B4-BE49-F238E27FC236}">
                <a16:creationId xmlns:a16="http://schemas.microsoft.com/office/drawing/2014/main" id="{BCCDA6F7-82AE-FD1C-1B9E-4559A38620BF}"/>
              </a:ext>
            </a:extLst>
          </p:cNvPr>
          <p:cNvSpPr/>
          <p:nvPr/>
        </p:nvSpPr>
        <p:spPr>
          <a:xfrm>
            <a:off x="3303636" y="4565827"/>
            <a:ext cx="990000" cy="332942"/>
          </a:xfrm>
          <a:prstGeom prst="round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161" name="四角形: 角を丸くする 160">
            <a:extLst>
              <a:ext uri="{FF2B5EF4-FFF2-40B4-BE49-F238E27FC236}">
                <a16:creationId xmlns:a16="http://schemas.microsoft.com/office/drawing/2014/main" id="{C494DE40-38EB-4D9F-768A-80B82A4DEA96}"/>
              </a:ext>
            </a:extLst>
          </p:cNvPr>
          <p:cNvSpPr/>
          <p:nvPr/>
        </p:nvSpPr>
        <p:spPr>
          <a:xfrm>
            <a:off x="5508178" y="5153347"/>
            <a:ext cx="990000" cy="589551"/>
          </a:xfrm>
          <a:prstGeom prst="roundRect">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任意参加の</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セミナー</a:t>
            </a:r>
            <a:endPar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87" name="四角形: 角を丸くする 186">
            <a:extLst>
              <a:ext uri="{FF2B5EF4-FFF2-40B4-BE49-F238E27FC236}">
                <a16:creationId xmlns:a16="http://schemas.microsoft.com/office/drawing/2014/main" id="{775A7648-6965-CEBF-15FA-A4E95FC94DBA}"/>
              </a:ext>
            </a:extLst>
          </p:cNvPr>
          <p:cNvSpPr/>
          <p:nvPr/>
        </p:nvSpPr>
        <p:spPr>
          <a:xfrm>
            <a:off x="4398591" y="4991973"/>
            <a:ext cx="990000" cy="343587"/>
          </a:xfrm>
          <a:prstGeom prst="roundRect">
            <a:avLst>
              <a:gd name="adj" fmla="val 10694"/>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191" name="四角形: 角を丸くする 190">
            <a:extLst>
              <a:ext uri="{FF2B5EF4-FFF2-40B4-BE49-F238E27FC236}">
                <a16:creationId xmlns:a16="http://schemas.microsoft.com/office/drawing/2014/main" id="{06822262-DD1F-A6BB-AFCC-83C79452FDAD}"/>
              </a:ext>
            </a:extLst>
          </p:cNvPr>
          <p:cNvSpPr/>
          <p:nvPr/>
        </p:nvSpPr>
        <p:spPr>
          <a:xfrm>
            <a:off x="3314451" y="4988949"/>
            <a:ext cx="990000" cy="331176"/>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59" name="四角形: 角を丸くする 158">
            <a:extLst>
              <a:ext uri="{FF2B5EF4-FFF2-40B4-BE49-F238E27FC236}">
                <a16:creationId xmlns:a16="http://schemas.microsoft.com/office/drawing/2014/main" id="{AAAA8A57-C5A7-0694-DC94-AAD3C3C4FE4A}"/>
              </a:ext>
            </a:extLst>
          </p:cNvPr>
          <p:cNvSpPr/>
          <p:nvPr/>
        </p:nvSpPr>
        <p:spPr>
          <a:xfrm>
            <a:off x="5510793" y="4062670"/>
            <a:ext cx="990000" cy="560200"/>
          </a:xfrm>
          <a:prstGeom prst="roundRect">
            <a:avLst>
              <a:gd name="adj" fmla="val 12133"/>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pic>
        <p:nvPicPr>
          <p:cNvPr id="109" name="図 108"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0217" y="5566918"/>
            <a:ext cx="331638" cy="206788"/>
          </a:xfrm>
          <a:prstGeom prst="rect">
            <a:avLst/>
          </a:prstGeom>
        </p:spPr>
      </p:pic>
      <p:pic>
        <p:nvPicPr>
          <p:cNvPr id="110" name="図 109"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140" name="四角形: 角を丸くする 139">
            <a:extLst>
              <a:ext uri="{FF2B5EF4-FFF2-40B4-BE49-F238E27FC236}">
                <a16:creationId xmlns:a16="http://schemas.microsoft.com/office/drawing/2014/main" id="{F075215F-010F-8BC8-B3EC-559CBB35F7FC}"/>
              </a:ext>
            </a:extLst>
          </p:cNvPr>
          <p:cNvSpPr/>
          <p:nvPr/>
        </p:nvSpPr>
        <p:spPr>
          <a:xfrm>
            <a:off x="1123968" y="4683328"/>
            <a:ext cx="990000" cy="215166"/>
          </a:xfrm>
          <a:prstGeom prst="roundRect">
            <a:avLst>
              <a:gd name="adj" fmla="val 8656"/>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82" name="四角形: 角を丸くする 181">
            <a:extLst>
              <a:ext uri="{FF2B5EF4-FFF2-40B4-BE49-F238E27FC236}">
                <a16:creationId xmlns:a16="http://schemas.microsoft.com/office/drawing/2014/main" id="{45F91EC9-41DF-F572-9FF3-FBC39EB3394C}"/>
              </a:ext>
            </a:extLst>
          </p:cNvPr>
          <p:cNvSpPr/>
          <p:nvPr/>
        </p:nvSpPr>
        <p:spPr>
          <a:xfrm>
            <a:off x="2224557" y="4219076"/>
            <a:ext cx="990000" cy="455088"/>
          </a:xfrm>
          <a:prstGeom prst="roundRect">
            <a:avLst>
              <a:gd name="adj" fmla="val 7108"/>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2" name="四角形: 角を丸くする 187">
            <a:extLst>
              <a:ext uri="{FF2B5EF4-FFF2-40B4-BE49-F238E27FC236}">
                <a16:creationId xmlns:a16="http://schemas.microsoft.com/office/drawing/2014/main" id="{3B7BFE1F-9B5E-F619-7F55-1802F61B7297}"/>
              </a:ext>
            </a:extLst>
          </p:cNvPr>
          <p:cNvSpPr/>
          <p:nvPr/>
        </p:nvSpPr>
        <p:spPr>
          <a:xfrm>
            <a:off x="2206029" y="3688379"/>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93" name="タイトル 1">
            <a:extLst>
              <a:ext uri="{FF2B5EF4-FFF2-40B4-BE49-F238E27FC236}">
                <a16:creationId xmlns:a16="http://schemas.microsoft.com/office/drawing/2014/main" id="{8909EA7D-B014-7008-98AF-977EAA87873A}"/>
              </a:ext>
            </a:extLst>
          </p:cNvPr>
          <p:cNvSpPr txBox="1">
            <a:spLocks/>
          </p:cNvSpPr>
          <p:nvPr/>
        </p:nvSpPr>
        <p:spPr>
          <a:xfrm>
            <a:off x="1022407" y="6489535"/>
            <a:ext cx="4136716" cy="372123"/>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隔週水曜日に副業・兼業先での宿日直許可のある宿直（当直）に、</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a:p>
            <a:pPr marL="0" marR="0" lvl="0" indent="0" algn="l"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隔週土曜日に副業・兼業先での宿日直許可のない日当直に従事。</a:t>
            </a:r>
            <a:endParaRPr kumimoji="1" lang="ja-JP" altLang="en-US" sz="1050" b="0"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4" name="四角形: 角を丸くする 138">
            <a:extLst>
              <a:ext uri="{FF2B5EF4-FFF2-40B4-BE49-F238E27FC236}">
                <a16:creationId xmlns:a16="http://schemas.microsoft.com/office/drawing/2014/main" id="{A63A61FA-8F91-5439-3315-0A62D760552E}"/>
              </a:ext>
            </a:extLst>
          </p:cNvPr>
          <p:cNvSpPr/>
          <p:nvPr/>
        </p:nvSpPr>
        <p:spPr>
          <a:xfrm>
            <a:off x="1110279" y="4186677"/>
            <a:ext cx="990000" cy="474680"/>
          </a:xfrm>
          <a:prstGeom prst="roundRect">
            <a:avLst>
              <a:gd name="adj" fmla="val 8794"/>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1" name="四角形: 角を丸くする 19">
            <a:extLst>
              <a:ext uri="{FF2B5EF4-FFF2-40B4-BE49-F238E27FC236}">
                <a16:creationId xmlns:a16="http://schemas.microsoft.com/office/drawing/2014/main" id="{A4BB301B-162C-4E3C-8CF4-F7102C4D035A}"/>
              </a:ext>
            </a:extLst>
          </p:cNvPr>
          <p:cNvSpPr/>
          <p:nvPr/>
        </p:nvSpPr>
        <p:spPr>
          <a:xfrm>
            <a:off x="4417754" y="2680250"/>
            <a:ext cx="990000" cy="256078"/>
          </a:xfrm>
          <a:prstGeom prst="roundRect">
            <a:avLst>
              <a:gd name="adj" fmla="val 8792"/>
            </a:avLst>
          </a:prstGeom>
          <a:solidFill>
            <a:schemeClr val="accent4">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許可あり</a:t>
            </a:r>
          </a:p>
        </p:txBody>
      </p:sp>
      <p:sp>
        <p:nvSpPr>
          <p:cNvPr id="112"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17" name="四角形: 角を丸くする 187">
            <a:extLst>
              <a:ext uri="{FF2B5EF4-FFF2-40B4-BE49-F238E27FC236}">
                <a16:creationId xmlns:a16="http://schemas.microsoft.com/office/drawing/2014/main" id="{3B7BFE1F-9B5E-F619-7F55-1802F61B7297}"/>
              </a:ext>
            </a:extLst>
          </p:cNvPr>
          <p:cNvSpPr/>
          <p:nvPr/>
        </p:nvSpPr>
        <p:spPr>
          <a:xfrm>
            <a:off x="6608150" y="2680250"/>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19" name="四角形: 角を丸くする 187">
            <a:extLst>
              <a:ext uri="{FF2B5EF4-FFF2-40B4-BE49-F238E27FC236}">
                <a16:creationId xmlns:a16="http://schemas.microsoft.com/office/drawing/2014/main" id="{3B7BFE1F-9B5E-F619-7F55-1802F61B7297}"/>
              </a:ext>
            </a:extLst>
          </p:cNvPr>
          <p:cNvSpPr/>
          <p:nvPr/>
        </p:nvSpPr>
        <p:spPr>
          <a:xfrm>
            <a:off x="7655431" y="3065535"/>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pic>
        <p:nvPicPr>
          <p:cNvPr id="121" name="図 120" descr="テキスト が含まれている画像&#10;&#10;自動的に生成された説明">
            <a:extLst>
              <a:ext uri="{FF2B5EF4-FFF2-40B4-BE49-F238E27FC236}">
                <a16:creationId xmlns:a16="http://schemas.microsoft.com/office/drawing/2014/main" id="{13015944-2D18-335E-B57F-8002C80B23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1242" y="2697117"/>
            <a:ext cx="331638" cy="206788"/>
          </a:xfrm>
          <a:prstGeom prst="rect">
            <a:avLst/>
          </a:prstGeom>
        </p:spPr>
      </p:pic>
      <p:sp>
        <p:nvSpPr>
          <p:cNvPr id="123" name="四角形: 角を丸くする 140">
            <a:extLst>
              <a:ext uri="{FF2B5EF4-FFF2-40B4-BE49-F238E27FC236}">
                <a16:creationId xmlns:a16="http://schemas.microsoft.com/office/drawing/2014/main" id="{6EE6429F-CFB7-A179-3CF5-378685F081E3}"/>
              </a:ext>
            </a:extLst>
          </p:cNvPr>
          <p:cNvSpPr/>
          <p:nvPr/>
        </p:nvSpPr>
        <p:spPr>
          <a:xfrm>
            <a:off x="2211242" y="4685899"/>
            <a:ext cx="990000" cy="261085"/>
          </a:xfrm>
          <a:prstGeom prst="roundRect">
            <a:avLst>
              <a:gd name="adj" fmla="val 11889"/>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5" name="四角形: 角を丸くする 16">
            <a:extLst>
              <a:ext uri="{FF2B5EF4-FFF2-40B4-BE49-F238E27FC236}">
                <a16:creationId xmlns:a16="http://schemas.microsoft.com/office/drawing/2014/main" id="{60599EDE-2863-C5A2-F515-5A83369E4F91}"/>
              </a:ext>
            </a:extLst>
          </p:cNvPr>
          <p:cNvSpPr/>
          <p:nvPr/>
        </p:nvSpPr>
        <p:spPr>
          <a:xfrm>
            <a:off x="1115083" y="5323242"/>
            <a:ext cx="990000" cy="105711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7" name="テキスト ボックス 106">
            <a:extLst>
              <a:ext uri="{FF2B5EF4-FFF2-40B4-BE49-F238E27FC236}">
                <a16:creationId xmlns:a16="http://schemas.microsoft.com/office/drawing/2014/main" id="{2C97AB12-BE61-26D7-AB69-A87DF0931516}"/>
              </a:ext>
            </a:extLst>
          </p:cNvPr>
          <p:cNvSpPr txBox="1"/>
          <p:nvPr/>
        </p:nvSpPr>
        <p:spPr>
          <a:xfrm>
            <a:off x="1031539" y="567079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5" name="四角形: 角を丸くする 16">
            <a:extLst>
              <a:ext uri="{FF2B5EF4-FFF2-40B4-BE49-F238E27FC236}">
                <a16:creationId xmlns:a16="http://schemas.microsoft.com/office/drawing/2014/main" id="{60599EDE-2863-C5A2-F515-5A83369E4F91}"/>
              </a:ext>
            </a:extLst>
          </p:cNvPr>
          <p:cNvSpPr/>
          <p:nvPr/>
        </p:nvSpPr>
        <p:spPr>
          <a:xfrm>
            <a:off x="2212684" y="5742898"/>
            <a:ext cx="990000" cy="63843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27" name="テキスト ボックス 126">
            <a:extLst>
              <a:ext uri="{FF2B5EF4-FFF2-40B4-BE49-F238E27FC236}">
                <a16:creationId xmlns:a16="http://schemas.microsoft.com/office/drawing/2014/main" id="{2C97AB12-BE61-26D7-AB69-A87DF0931516}"/>
              </a:ext>
            </a:extLst>
          </p:cNvPr>
          <p:cNvSpPr txBox="1"/>
          <p:nvPr/>
        </p:nvSpPr>
        <p:spPr>
          <a:xfrm>
            <a:off x="2159480" y="5847655"/>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29" name="四角形: 角を丸くする 16">
            <a:extLst>
              <a:ext uri="{FF2B5EF4-FFF2-40B4-BE49-F238E27FC236}">
                <a16:creationId xmlns:a16="http://schemas.microsoft.com/office/drawing/2014/main" id="{60599EDE-2863-C5A2-F515-5A83369E4F91}"/>
              </a:ext>
            </a:extLst>
          </p:cNvPr>
          <p:cNvSpPr/>
          <p:nvPr/>
        </p:nvSpPr>
        <p:spPr>
          <a:xfrm>
            <a:off x="4411291" y="5702338"/>
            <a:ext cx="990000" cy="65816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1" name="テキスト ボックス 130">
            <a:extLst>
              <a:ext uri="{FF2B5EF4-FFF2-40B4-BE49-F238E27FC236}">
                <a16:creationId xmlns:a16="http://schemas.microsoft.com/office/drawing/2014/main" id="{2C97AB12-BE61-26D7-AB69-A87DF0931516}"/>
              </a:ext>
            </a:extLst>
          </p:cNvPr>
          <p:cNvSpPr txBox="1"/>
          <p:nvPr/>
        </p:nvSpPr>
        <p:spPr>
          <a:xfrm>
            <a:off x="4329702" y="5800587"/>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32" name="四角形: 角を丸くする 16">
            <a:extLst>
              <a:ext uri="{FF2B5EF4-FFF2-40B4-BE49-F238E27FC236}">
                <a16:creationId xmlns:a16="http://schemas.microsoft.com/office/drawing/2014/main" id="{60599EDE-2863-C5A2-F515-5A83369E4F91}"/>
              </a:ext>
            </a:extLst>
          </p:cNvPr>
          <p:cNvSpPr/>
          <p:nvPr/>
        </p:nvSpPr>
        <p:spPr>
          <a:xfrm>
            <a:off x="7665898" y="3420402"/>
            <a:ext cx="990000" cy="1393120"/>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33" name="テキスト ボックス 132">
            <a:extLst>
              <a:ext uri="{FF2B5EF4-FFF2-40B4-BE49-F238E27FC236}">
                <a16:creationId xmlns:a16="http://schemas.microsoft.com/office/drawing/2014/main" id="{2C97AB12-BE61-26D7-AB69-A87DF0931516}"/>
              </a:ext>
            </a:extLst>
          </p:cNvPr>
          <p:cNvSpPr txBox="1"/>
          <p:nvPr/>
        </p:nvSpPr>
        <p:spPr>
          <a:xfrm>
            <a:off x="7612259" y="3903752"/>
            <a:ext cx="111609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（大学病院）</a:t>
            </a:r>
          </a:p>
        </p:txBody>
      </p:sp>
      <p:sp>
        <p:nvSpPr>
          <p:cNvPr id="105" name="テキスト ボックス 104">
            <a:extLst>
              <a:ext uri="{FF2B5EF4-FFF2-40B4-BE49-F238E27FC236}">
                <a16:creationId xmlns:a16="http://schemas.microsoft.com/office/drawing/2014/main" id="{5271C58A-CE5E-317A-FE71-6F90559BF462}"/>
              </a:ext>
            </a:extLst>
          </p:cNvPr>
          <p:cNvSpPr txBox="1"/>
          <p:nvPr/>
        </p:nvSpPr>
        <p:spPr>
          <a:xfrm>
            <a:off x="94228" y="287442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08" name="テキスト ボックス 107">
            <a:extLst>
              <a:ext uri="{FF2B5EF4-FFF2-40B4-BE49-F238E27FC236}">
                <a16:creationId xmlns:a16="http://schemas.microsoft.com/office/drawing/2014/main" id="{F2F41DA5-EEDC-1C72-9E65-ABFFC30412D0}"/>
              </a:ext>
            </a:extLst>
          </p:cNvPr>
          <p:cNvSpPr txBox="1"/>
          <p:nvPr/>
        </p:nvSpPr>
        <p:spPr>
          <a:xfrm>
            <a:off x="103670" y="4796680"/>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13" name="正方形/長方形 112"/>
          <p:cNvSpPr/>
          <p:nvPr/>
        </p:nvSpPr>
        <p:spPr>
          <a:xfrm>
            <a:off x="1065446" y="296091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4" name="正方形/長方形 133"/>
          <p:cNvSpPr/>
          <p:nvPr/>
        </p:nvSpPr>
        <p:spPr>
          <a:xfrm>
            <a:off x="1058347" y="4922055"/>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5" name="四角形: 角を丸くする 187">
            <a:extLst>
              <a:ext uri="{FF2B5EF4-FFF2-40B4-BE49-F238E27FC236}">
                <a16:creationId xmlns:a16="http://schemas.microsoft.com/office/drawing/2014/main" id="{3B7BFE1F-9B5E-F619-7F55-1802F61B7297}"/>
              </a:ext>
            </a:extLst>
          </p:cNvPr>
          <p:cNvSpPr/>
          <p:nvPr/>
        </p:nvSpPr>
        <p:spPr>
          <a:xfrm>
            <a:off x="2206482" y="2684188"/>
            <a:ext cx="990000" cy="245849"/>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6" name="四角形: 角を丸くする 187">
            <a:extLst>
              <a:ext uri="{FF2B5EF4-FFF2-40B4-BE49-F238E27FC236}">
                <a16:creationId xmlns:a16="http://schemas.microsoft.com/office/drawing/2014/main" id="{3B7BFE1F-9B5E-F619-7F55-1802F61B7297}"/>
              </a:ext>
            </a:extLst>
          </p:cNvPr>
          <p:cNvSpPr/>
          <p:nvPr/>
        </p:nvSpPr>
        <p:spPr>
          <a:xfrm>
            <a:off x="4396280" y="5355487"/>
            <a:ext cx="990000" cy="298665"/>
          </a:xfrm>
          <a:prstGeom prst="roundRect">
            <a:avLst/>
          </a:prstGeom>
          <a:solidFill>
            <a:schemeClr val="tx1">
              <a:lumMod val="65000"/>
              <a:lumOff val="3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移動</a:t>
            </a:r>
          </a:p>
        </p:txBody>
      </p:sp>
      <p:sp>
        <p:nvSpPr>
          <p:cNvPr id="137" name="四角形: 角を丸くする 24">
            <a:extLst>
              <a:ext uri="{FF2B5EF4-FFF2-40B4-BE49-F238E27FC236}">
                <a16:creationId xmlns:a16="http://schemas.microsoft.com/office/drawing/2014/main" id="{63CD3C38-E3FB-2025-E07E-BED154DDAB3C}"/>
              </a:ext>
            </a:extLst>
          </p:cNvPr>
          <p:cNvSpPr/>
          <p:nvPr/>
        </p:nvSpPr>
        <p:spPr>
          <a:xfrm>
            <a:off x="2200145" y="4994471"/>
            <a:ext cx="990000" cy="712976"/>
          </a:xfrm>
          <a:prstGeom prst="roundRect">
            <a:avLst>
              <a:gd name="adj" fmla="val 6682"/>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142" name="グループ化 141"/>
          <p:cNvGrpSpPr/>
          <p:nvPr/>
        </p:nvGrpSpPr>
        <p:grpSpPr>
          <a:xfrm>
            <a:off x="6875205" y="116632"/>
            <a:ext cx="2268795" cy="670967"/>
            <a:chOff x="6732239" y="154501"/>
            <a:chExt cx="2521331" cy="670967"/>
          </a:xfrm>
        </p:grpSpPr>
        <p:pic>
          <p:nvPicPr>
            <p:cNvPr id="143" name="図 142"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44" name="テキスト ボックス 143">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45" name="テキスト ボックス 144">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46"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51" name="テキスト ボックス 150">
            <a:extLst>
              <a:ext uri="{FF2B5EF4-FFF2-40B4-BE49-F238E27FC236}">
                <a16:creationId xmlns:a16="http://schemas.microsoft.com/office/drawing/2014/main" id="{D7AD689D-96EB-BAA6-E1AD-02A48645EA88}"/>
              </a:ext>
            </a:extLst>
          </p:cNvPr>
          <p:cNvSpPr txBox="1"/>
          <p:nvPr/>
        </p:nvSpPr>
        <p:spPr>
          <a:xfrm>
            <a:off x="4911439" y="1514870"/>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96"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839099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latin typeface="游ゴシック" panose="020B0400000000000000" pitchFamily="50" charset="-128"/>
                          <a:ea typeface="游ゴシック" panose="020B0400000000000000" pitchFamily="50" charset="-128"/>
                        </a:rPr>
                        <a:t>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19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21</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22</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23</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24</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25</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26</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27</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28</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29</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latin typeface="游ゴシック" panose="020B0400000000000000" pitchFamily="50" charset="-128"/>
                          <a:ea typeface="游ゴシック" panose="020B0400000000000000" pitchFamily="50" charset="-128"/>
                        </a:rPr>
                        <a:t>30</a:t>
                      </a:r>
                      <a:endParaRPr kumimoji="1" lang="ja-JP" altLang="en-US" sz="1000" dirty="0">
                        <a:latin typeface="游ゴシック" panose="020B0400000000000000" pitchFamily="50" charset="-128"/>
                        <a:ea typeface="游ゴシック" panose="020B0400000000000000" pitchFamily="50" charset="-128"/>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latin typeface="游ゴシック" panose="020B0400000000000000" pitchFamily="50" charset="-128"/>
                          <a:ea typeface="游ゴシック" panose="020B0400000000000000" pitchFamily="50" charset="-128"/>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latin typeface="游ゴシック" panose="020B0400000000000000" pitchFamily="50" charset="-128"/>
                          <a:ea typeface="游ゴシック" panose="020B0400000000000000" pitchFamily="50" charset="-128"/>
                        </a:rPr>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latin typeface="游ゴシック" panose="020B0400000000000000" pitchFamily="50" charset="-128"/>
                          <a:ea typeface="游ゴシック" panose="020B0400000000000000" pitchFamily="50" charset="-128"/>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latin typeface="游ゴシック" panose="020B0400000000000000" pitchFamily="50" charset="-128"/>
                        <a:ea typeface="游ゴシック" panose="020B0400000000000000"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71AED799-85BD-84A1-0FCE-2741FFADB1F7}"/>
              </a:ext>
            </a:extLst>
          </p:cNvPr>
          <p:cNvSpPr txBox="1"/>
          <p:nvPr/>
        </p:nvSpPr>
        <p:spPr>
          <a:xfrm>
            <a:off x="7173224" y="1522018"/>
            <a:ext cx="342325"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14" name="テキスト ボックス 113">
            <a:extLst>
              <a:ext uri="{FF2B5EF4-FFF2-40B4-BE49-F238E27FC236}">
                <a16:creationId xmlns:a16="http://schemas.microsoft.com/office/drawing/2014/main" id="{E961A6AF-5336-C4EE-0397-2FEFA43F12D1}"/>
              </a:ext>
            </a:extLst>
          </p:cNvPr>
          <p:cNvSpPr txBox="1"/>
          <p:nvPr/>
        </p:nvSpPr>
        <p:spPr>
          <a:xfrm>
            <a:off x="1808329" y="1503037"/>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86" name="テキスト ボックス 85">
            <a:extLst>
              <a:ext uri="{FF2B5EF4-FFF2-40B4-BE49-F238E27FC236}">
                <a16:creationId xmlns:a16="http://schemas.microsoft.com/office/drawing/2014/main" id="{9B53789D-C2DB-C668-F186-473DDE52CAF8}"/>
              </a:ext>
            </a:extLst>
          </p:cNvPr>
          <p:cNvSpPr txBox="1"/>
          <p:nvPr/>
        </p:nvSpPr>
        <p:spPr>
          <a:xfrm>
            <a:off x="83910" y="113156"/>
            <a:ext cx="6939216"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Ｂ水準（時間外・休日労働：年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1,200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a:t>
            </a:r>
            <a:r>
              <a:rPr kumimoji="1" lang="en-US" altLang="ja-JP"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15</a:t>
            </a: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年目　民間病院泌尿器科医</a:t>
            </a:r>
          </a:p>
        </p:txBody>
      </p:sp>
      <p:sp>
        <p:nvSpPr>
          <p:cNvPr id="165" name="テキスト ボックス 164">
            <a:extLst>
              <a:ext uri="{FF2B5EF4-FFF2-40B4-BE49-F238E27FC236}">
                <a16:creationId xmlns:a16="http://schemas.microsoft.com/office/drawing/2014/main" id="{E961A6AF-5336-C4EE-0397-2FEFA43F12D1}"/>
              </a:ext>
            </a:extLst>
          </p:cNvPr>
          <p:cNvSpPr txBox="1"/>
          <p:nvPr/>
        </p:nvSpPr>
        <p:spPr>
          <a:xfrm>
            <a:off x="4635678" y="1489791"/>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50" name="グループ化 149"/>
          <p:cNvGrpSpPr/>
          <p:nvPr/>
        </p:nvGrpSpPr>
        <p:grpSpPr>
          <a:xfrm>
            <a:off x="6875205" y="116632"/>
            <a:ext cx="2268795" cy="670967"/>
            <a:chOff x="6732239" y="154501"/>
            <a:chExt cx="2521331" cy="670967"/>
          </a:xfrm>
        </p:grpSpPr>
        <p:pic>
          <p:nvPicPr>
            <p:cNvPr id="158" name="図 157"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59" name="テキスト ボックス 158">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61" name="テキスト ボックス 160">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6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81" name="タイトル 1">
            <a:extLst>
              <a:ext uri="{FF2B5EF4-FFF2-40B4-BE49-F238E27FC236}">
                <a16:creationId xmlns:a16="http://schemas.microsoft.com/office/drawing/2014/main" id="{8909EA7D-B014-7008-98AF-977EAA87873A}"/>
              </a:ext>
            </a:extLst>
          </p:cNvPr>
          <p:cNvSpPr txBox="1">
            <a:spLocks/>
          </p:cNvSpPr>
          <p:nvPr/>
        </p:nvSpPr>
        <p:spPr>
          <a:xfrm>
            <a:off x="774724" y="6521961"/>
            <a:ext cx="4085308" cy="219407"/>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平日時間外労働３時間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日＋休日０～</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18</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7" name="正方形/長方形 6">
            <a:extLst>
              <a:ext uri="{FF2B5EF4-FFF2-40B4-BE49-F238E27FC236}">
                <a16:creationId xmlns:a16="http://schemas.microsoft.com/office/drawing/2014/main" id="{F67179C4-CF1C-32FF-405F-C9D4614F8E94}"/>
              </a:ext>
            </a:extLst>
          </p:cNvPr>
          <p:cNvSpPr/>
          <p:nvPr/>
        </p:nvSpPr>
        <p:spPr>
          <a:xfrm>
            <a:off x="2159480"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cxnSp>
        <p:nvCxnSpPr>
          <p:cNvPr id="9" name="直線コネクタ 8">
            <a:extLst>
              <a:ext uri="{FF2B5EF4-FFF2-40B4-BE49-F238E27FC236}">
                <a16:creationId xmlns:a16="http://schemas.microsoft.com/office/drawing/2014/main" id="{C1C02800-0F89-AED3-39D9-7FC069162AA2}"/>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D2FDAB92-2CF4-CC62-B82D-F84330B5C1BE}"/>
              </a:ext>
            </a:extLst>
          </p:cNvPr>
          <p:cNvSpPr/>
          <p:nvPr/>
        </p:nvSpPr>
        <p:spPr>
          <a:xfrm>
            <a:off x="3251874"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1" name="正方形/長方形 10">
            <a:extLst>
              <a:ext uri="{FF2B5EF4-FFF2-40B4-BE49-F238E27FC236}">
                <a16:creationId xmlns:a16="http://schemas.microsoft.com/office/drawing/2014/main" id="{9EE8760A-46F1-3EE0-EC6A-2EAB00FC6249}"/>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16609D8E-0073-CA7F-E6A7-A824F07A9E0E}"/>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a:extLst>
              <a:ext uri="{FF2B5EF4-FFF2-40B4-BE49-F238E27FC236}">
                <a16:creationId xmlns:a16="http://schemas.microsoft.com/office/drawing/2014/main" id="{E3DE5F1B-A9CC-75DD-96A8-0D906237F0B1}"/>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 name="正方形/長方形 14">
            <a:extLst>
              <a:ext uri="{FF2B5EF4-FFF2-40B4-BE49-F238E27FC236}">
                <a16:creationId xmlns:a16="http://schemas.microsoft.com/office/drawing/2014/main" id="{D7C6D0C4-BBBE-F3D1-BFB7-634CC3746A92}"/>
              </a:ext>
            </a:extLst>
          </p:cNvPr>
          <p:cNvSpPr/>
          <p:nvPr/>
        </p:nvSpPr>
        <p:spPr>
          <a:xfrm>
            <a:off x="7641337" y="2646847"/>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6" name="正方形/長方形 15">
            <a:extLst>
              <a:ext uri="{FF2B5EF4-FFF2-40B4-BE49-F238E27FC236}">
                <a16:creationId xmlns:a16="http://schemas.microsoft.com/office/drawing/2014/main" id="{A976F24E-ACD2-B26E-271C-B0D0B96496ED}"/>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19" name="グループ化 18">
            <a:extLst>
              <a:ext uri="{FF2B5EF4-FFF2-40B4-BE49-F238E27FC236}">
                <a16:creationId xmlns:a16="http://schemas.microsoft.com/office/drawing/2014/main" id="{D82FFCAC-A7B1-4615-8B14-D09698276CFA}"/>
              </a:ext>
            </a:extLst>
          </p:cNvPr>
          <p:cNvGrpSpPr/>
          <p:nvPr/>
        </p:nvGrpSpPr>
        <p:grpSpPr>
          <a:xfrm>
            <a:off x="1065370" y="2214130"/>
            <a:ext cx="7623499" cy="360040"/>
            <a:chOff x="1065370" y="2214130"/>
            <a:chExt cx="7623499" cy="360040"/>
          </a:xfrm>
        </p:grpSpPr>
        <p:sp>
          <p:nvSpPr>
            <p:cNvPr id="20" name="正方形/長方形 19">
              <a:extLst>
                <a:ext uri="{FF2B5EF4-FFF2-40B4-BE49-F238E27FC236}">
                  <a16:creationId xmlns:a16="http://schemas.microsoft.com/office/drawing/2014/main" id="{839C50C0-F3E0-C959-C7FF-35BB0F6A89E3}"/>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1" name="正方形/長方形 20">
              <a:extLst>
                <a:ext uri="{FF2B5EF4-FFF2-40B4-BE49-F238E27FC236}">
                  <a16:creationId xmlns:a16="http://schemas.microsoft.com/office/drawing/2014/main" id="{9EAED461-FB75-659C-F63F-45BD92B5AC80}"/>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2" name="正方形/長方形 21">
              <a:extLst>
                <a:ext uri="{FF2B5EF4-FFF2-40B4-BE49-F238E27FC236}">
                  <a16:creationId xmlns:a16="http://schemas.microsoft.com/office/drawing/2014/main" id="{3F697179-F72C-980A-4257-0F3F1A581A14}"/>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6A560EF7-80DC-76A9-DAAA-A7EAF03F8F42}"/>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4" name="正方形/長方形 23">
              <a:extLst>
                <a:ext uri="{FF2B5EF4-FFF2-40B4-BE49-F238E27FC236}">
                  <a16:creationId xmlns:a16="http://schemas.microsoft.com/office/drawing/2014/main" id="{03FC763A-2847-494F-1844-3CB3BD869901}"/>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25" name="正方形/長方形 24">
              <a:extLst>
                <a:ext uri="{FF2B5EF4-FFF2-40B4-BE49-F238E27FC236}">
                  <a16:creationId xmlns:a16="http://schemas.microsoft.com/office/drawing/2014/main" id="{87CFDCF8-31FB-F2DE-3DD7-C560FF4C04B9}"/>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2" name="正方形/長方形 41">
              <a:extLst>
                <a:ext uri="{FF2B5EF4-FFF2-40B4-BE49-F238E27FC236}">
                  <a16:creationId xmlns:a16="http://schemas.microsoft.com/office/drawing/2014/main" id="{97306AF9-9A33-CA62-F8E0-897F01C6C06D}"/>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43" name="テキスト ボックス 42">
              <a:extLst>
                <a:ext uri="{FF2B5EF4-FFF2-40B4-BE49-F238E27FC236}">
                  <a16:creationId xmlns:a16="http://schemas.microsoft.com/office/drawing/2014/main" id="{F574FE6A-534A-798E-A420-652BF25963C7}"/>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2E03B4DA-219D-6D00-0E10-6AC8522A3802}"/>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45" name="テキスト ボックス 44">
              <a:extLst>
                <a:ext uri="{FF2B5EF4-FFF2-40B4-BE49-F238E27FC236}">
                  <a16:creationId xmlns:a16="http://schemas.microsoft.com/office/drawing/2014/main" id="{F3E44C9C-D63E-9031-0A91-DA081B5661D3}"/>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46" name="テキスト ボックス 45">
              <a:extLst>
                <a:ext uri="{FF2B5EF4-FFF2-40B4-BE49-F238E27FC236}">
                  <a16:creationId xmlns:a16="http://schemas.microsoft.com/office/drawing/2014/main" id="{87D21E35-686F-5760-824B-86F9CC4266E3}"/>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47" name="テキスト ボックス 46">
              <a:extLst>
                <a:ext uri="{FF2B5EF4-FFF2-40B4-BE49-F238E27FC236}">
                  <a16:creationId xmlns:a16="http://schemas.microsoft.com/office/drawing/2014/main" id="{47DF4864-45CC-793F-9352-00DA95B5B461}"/>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48" name="テキスト ボックス 47">
              <a:extLst>
                <a:ext uri="{FF2B5EF4-FFF2-40B4-BE49-F238E27FC236}">
                  <a16:creationId xmlns:a16="http://schemas.microsoft.com/office/drawing/2014/main" id="{FA6E5C4D-8917-AF97-0987-3BA697A3547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49" name="テキスト ボックス 48">
              <a:extLst>
                <a:ext uri="{FF2B5EF4-FFF2-40B4-BE49-F238E27FC236}">
                  <a16:creationId xmlns:a16="http://schemas.microsoft.com/office/drawing/2014/main" id="{4C6100B1-F27B-6A31-90D7-FF41A00CC501}"/>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50" name="テキスト ボックス 49">
            <a:extLst>
              <a:ext uri="{FF2B5EF4-FFF2-40B4-BE49-F238E27FC236}">
                <a16:creationId xmlns:a16="http://schemas.microsoft.com/office/drawing/2014/main" id="{C4C1E57A-9195-7002-6F00-896E4D0E72ED}"/>
              </a:ext>
            </a:extLst>
          </p:cNvPr>
          <p:cNvSpPr txBox="1"/>
          <p:nvPr/>
        </p:nvSpPr>
        <p:spPr>
          <a:xfrm>
            <a:off x="94228" y="3717032"/>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1" name="四角形: 角を丸くする 50">
            <a:extLst>
              <a:ext uri="{FF2B5EF4-FFF2-40B4-BE49-F238E27FC236}">
                <a16:creationId xmlns:a16="http://schemas.microsoft.com/office/drawing/2014/main" id="{1ED876DC-ACA0-7323-F6CB-74475C747A19}"/>
              </a:ext>
            </a:extLst>
          </p:cNvPr>
          <p:cNvSpPr/>
          <p:nvPr/>
        </p:nvSpPr>
        <p:spPr>
          <a:xfrm>
            <a:off x="1121875" y="4063839"/>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2" name="四角形: 角を丸くする 51">
            <a:extLst>
              <a:ext uri="{FF2B5EF4-FFF2-40B4-BE49-F238E27FC236}">
                <a16:creationId xmlns:a16="http://schemas.microsoft.com/office/drawing/2014/main" id="{9C409B53-C42F-05E6-7022-38CD3D5E94DB}"/>
              </a:ext>
            </a:extLst>
          </p:cNvPr>
          <p:cNvSpPr/>
          <p:nvPr/>
        </p:nvSpPr>
        <p:spPr>
          <a:xfrm>
            <a:off x="1121875" y="383765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53" name="四角形: 角を丸くする 52">
            <a:extLst>
              <a:ext uri="{FF2B5EF4-FFF2-40B4-BE49-F238E27FC236}">
                <a16:creationId xmlns:a16="http://schemas.microsoft.com/office/drawing/2014/main" id="{8D789CED-4A10-85E3-4A59-63DA470350F2}"/>
              </a:ext>
            </a:extLst>
          </p:cNvPr>
          <p:cNvSpPr/>
          <p:nvPr/>
        </p:nvSpPr>
        <p:spPr>
          <a:xfrm>
            <a:off x="3312360" y="3163043"/>
            <a:ext cx="990000" cy="658334"/>
          </a:xfrm>
          <a:prstGeom prst="roundRect">
            <a:avLst>
              <a:gd name="adj" fmla="val 6501"/>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専攻医外来の指導兼務</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4" name="四角形: 角を丸くする 53">
            <a:extLst>
              <a:ext uri="{FF2B5EF4-FFF2-40B4-BE49-F238E27FC236}">
                <a16:creationId xmlns:a16="http://schemas.microsoft.com/office/drawing/2014/main" id="{F959DD79-D454-EBD0-15C6-9F9E9A2E50D2}"/>
              </a:ext>
            </a:extLst>
          </p:cNvPr>
          <p:cNvSpPr/>
          <p:nvPr/>
        </p:nvSpPr>
        <p:spPr>
          <a:xfrm>
            <a:off x="6606535" y="4982827"/>
            <a:ext cx="990000" cy="1392283"/>
          </a:xfrm>
          <a:prstGeom prst="roundRect">
            <a:avLst>
              <a:gd name="adj" fmla="val 5894"/>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56" name="テキスト ボックス 55">
            <a:extLst>
              <a:ext uri="{FF2B5EF4-FFF2-40B4-BE49-F238E27FC236}">
                <a16:creationId xmlns:a16="http://schemas.microsoft.com/office/drawing/2014/main" id="{D4F165E9-5789-C442-DCF3-FC603490C72B}"/>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7" name="四角形: 角を丸くする 56">
            <a:extLst>
              <a:ext uri="{FF2B5EF4-FFF2-40B4-BE49-F238E27FC236}">
                <a16:creationId xmlns:a16="http://schemas.microsoft.com/office/drawing/2014/main" id="{A078EFBC-0F13-2E0B-75BC-B945BC909448}"/>
              </a:ext>
            </a:extLst>
          </p:cNvPr>
          <p:cNvSpPr/>
          <p:nvPr/>
        </p:nvSpPr>
        <p:spPr>
          <a:xfrm>
            <a:off x="5514464" y="4147328"/>
            <a:ext cx="990000" cy="555053"/>
          </a:xfrm>
          <a:prstGeom prst="roundRect">
            <a:avLst>
              <a:gd name="adj" fmla="val 10296"/>
            </a:avLst>
          </a:prstGeom>
          <a:solidFill>
            <a:schemeClr val="bg1">
              <a:lumMod val="65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58" name="四角形: 角を丸くする 57">
            <a:extLst>
              <a:ext uri="{FF2B5EF4-FFF2-40B4-BE49-F238E27FC236}">
                <a16:creationId xmlns:a16="http://schemas.microsoft.com/office/drawing/2014/main" id="{8E532DD3-E9EE-501F-1F62-943A77A7AE9C}"/>
              </a:ext>
            </a:extLst>
          </p:cNvPr>
          <p:cNvSpPr/>
          <p:nvPr/>
        </p:nvSpPr>
        <p:spPr>
          <a:xfrm>
            <a:off x="3312360" y="4603031"/>
            <a:ext cx="990000" cy="389428"/>
          </a:xfrm>
          <a:prstGeom prst="roundRect">
            <a:avLst>
              <a:gd name="adj" fmla="val 11021"/>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59" name="テキスト ボックス 58">
            <a:extLst>
              <a:ext uri="{FF2B5EF4-FFF2-40B4-BE49-F238E27FC236}">
                <a16:creationId xmlns:a16="http://schemas.microsoft.com/office/drawing/2014/main" id="{3B2A4E60-77F7-8131-D6C7-9F454338D6CB}"/>
              </a:ext>
            </a:extLst>
          </p:cNvPr>
          <p:cNvSpPr txBox="1"/>
          <p:nvPr/>
        </p:nvSpPr>
        <p:spPr>
          <a:xfrm>
            <a:off x="3208045" y="5949280"/>
            <a:ext cx="1153906" cy="2616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※9</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時間</a:t>
            </a:r>
            <a:r>
              <a:rPr kumimoji="1" lang="en-US" altLang="ja-JP"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/B</a:t>
            </a:r>
            <a:r>
              <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病院</a:t>
            </a:r>
          </a:p>
        </p:txBody>
      </p:sp>
      <p:sp>
        <p:nvSpPr>
          <p:cNvPr id="60" name="四角形: 角を丸くする 59">
            <a:extLst>
              <a:ext uri="{FF2B5EF4-FFF2-40B4-BE49-F238E27FC236}">
                <a16:creationId xmlns:a16="http://schemas.microsoft.com/office/drawing/2014/main" id="{63089539-0112-521E-87C8-387815CC22A3}"/>
              </a:ext>
            </a:extLst>
          </p:cNvPr>
          <p:cNvSpPr/>
          <p:nvPr/>
        </p:nvSpPr>
        <p:spPr>
          <a:xfrm>
            <a:off x="1121875" y="4359084"/>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1" name="四角形: 角を丸くする 60">
            <a:extLst>
              <a:ext uri="{FF2B5EF4-FFF2-40B4-BE49-F238E27FC236}">
                <a16:creationId xmlns:a16="http://schemas.microsoft.com/office/drawing/2014/main" id="{16C52971-C49D-2EED-F341-68169BA08A58}"/>
              </a:ext>
            </a:extLst>
          </p:cNvPr>
          <p:cNvSpPr/>
          <p:nvPr/>
        </p:nvSpPr>
        <p:spPr>
          <a:xfrm>
            <a:off x="3312360" y="384241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62" name="四角形: 角を丸くする 61">
            <a:extLst>
              <a:ext uri="{FF2B5EF4-FFF2-40B4-BE49-F238E27FC236}">
                <a16:creationId xmlns:a16="http://schemas.microsoft.com/office/drawing/2014/main" id="{E6F8978C-EE5D-EF8C-9785-19DDC7E8D711}"/>
              </a:ext>
            </a:extLst>
          </p:cNvPr>
          <p:cNvSpPr/>
          <p:nvPr/>
        </p:nvSpPr>
        <p:spPr>
          <a:xfrm>
            <a:off x="4426113" y="5093190"/>
            <a:ext cx="990000" cy="1281921"/>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63" name="テキスト ボックス 62">
            <a:extLst>
              <a:ext uri="{FF2B5EF4-FFF2-40B4-BE49-F238E27FC236}">
                <a16:creationId xmlns:a16="http://schemas.microsoft.com/office/drawing/2014/main" id="{AC522178-517D-7660-8BFB-C35AAD6CAA19}"/>
              </a:ext>
            </a:extLst>
          </p:cNvPr>
          <p:cNvSpPr txBox="1"/>
          <p:nvPr/>
        </p:nvSpPr>
        <p:spPr>
          <a:xfrm>
            <a:off x="4342040" y="5543003"/>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毎週木曜日は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64" name="四角形: 角を丸くする 138">
            <a:extLst>
              <a:ext uri="{FF2B5EF4-FFF2-40B4-BE49-F238E27FC236}">
                <a16:creationId xmlns:a16="http://schemas.microsoft.com/office/drawing/2014/main" id="{8F95F1D3-A310-660C-37E7-3A65B2E7598C}"/>
              </a:ext>
            </a:extLst>
          </p:cNvPr>
          <p:cNvSpPr/>
          <p:nvPr/>
        </p:nvSpPr>
        <p:spPr>
          <a:xfrm>
            <a:off x="2201956" y="3403788"/>
            <a:ext cx="996163" cy="216153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65" name="四角形: 角を丸くする 64">
            <a:extLst>
              <a:ext uri="{FF2B5EF4-FFF2-40B4-BE49-F238E27FC236}">
                <a16:creationId xmlns:a16="http://schemas.microsoft.com/office/drawing/2014/main" id="{7CDCDCB6-A1FF-7646-4045-42643C1808AF}"/>
              </a:ext>
            </a:extLst>
          </p:cNvPr>
          <p:cNvSpPr/>
          <p:nvPr/>
        </p:nvSpPr>
        <p:spPr>
          <a:xfrm>
            <a:off x="2218985" y="2705852"/>
            <a:ext cx="990000" cy="298758"/>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会議</a:t>
            </a:r>
          </a:p>
        </p:txBody>
      </p:sp>
      <p:sp>
        <p:nvSpPr>
          <p:cNvPr id="66" name="四角形: 角を丸くする 139">
            <a:extLst>
              <a:ext uri="{FF2B5EF4-FFF2-40B4-BE49-F238E27FC236}">
                <a16:creationId xmlns:a16="http://schemas.microsoft.com/office/drawing/2014/main" id="{803FB056-FAE2-179E-88EE-55E20661951F}"/>
              </a:ext>
            </a:extLst>
          </p:cNvPr>
          <p:cNvSpPr/>
          <p:nvPr/>
        </p:nvSpPr>
        <p:spPr>
          <a:xfrm>
            <a:off x="2207695" y="3101167"/>
            <a:ext cx="990000" cy="274674"/>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67" name="四角形: 角を丸くする 140">
            <a:extLst>
              <a:ext uri="{FF2B5EF4-FFF2-40B4-BE49-F238E27FC236}">
                <a16:creationId xmlns:a16="http://schemas.microsoft.com/office/drawing/2014/main" id="{9D9D2FF5-079A-8C7E-E1E3-55A65997BFCA}"/>
              </a:ext>
            </a:extLst>
          </p:cNvPr>
          <p:cNvSpPr/>
          <p:nvPr/>
        </p:nvSpPr>
        <p:spPr>
          <a:xfrm>
            <a:off x="2203992" y="5837493"/>
            <a:ext cx="990000" cy="453825"/>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p>
        </p:txBody>
      </p:sp>
      <p:sp>
        <p:nvSpPr>
          <p:cNvPr id="68" name="四角形: 角を丸くする 139">
            <a:extLst>
              <a:ext uri="{FF2B5EF4-FFF2-40B4-BE49-F238E27FC236}">
                <a16:creationId xmlns:a16="http://schemas.microsoft.com/office/drawing/2014/main" id="{F37A42F2-4073-4967-B67B-86B43C592D7B}"/>
              </a:ext>
            </a:extLst>
          </p:cNvPr>
          <p:cNvSpPr/>
          <p:nvPr/>
        </p:nvSpPr>
        <p:spPr>
          <a:xfrm>
            <a:off x="1114272" y="2697116"/>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0" name="四角形: 角を丸くする 69">
            <a:extLst>
              <a:ext uri="{FF2B5EF4-FFF2-40B4-BE49-F238E27FC236}">
                <a16:creationId xmlns:a16="http://schemas.microsoft.com/office/drawing/2014/main" id="{86BF2E1B-F679-16AB-553F-2517EC6CDA7B}"/>
              </a:ext>
            </a:extLst>
          </p:cNvPr>
          <p:cNvSpPr/>
          <p:nvPr/>
        </p:nvSpPr>
        <p:spPr>
          <a:xfrm>
            <a:off x="1112342" y="3162933"/>
            <a:ext cx="990000" cy="600129"/>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1" name="四角形: 角を丸くする 148">
            <a:extLst>
              <a:ext uri="{FF2B5EF4-FFF2-40B4-BE49-F238E27FC236}">
                <a16:creationId xmlns:a16="http://schemas.microsoft.com/office/drawing/2014/main" id="{49E2F572-B492-54F0-0094-AC5499E6EB80}"/>
              </a:ext>
            </a:extLst>
          </p:cNvPr>
          <p:cNvSpPr/>
          <p:nvPr/>
        </p:nvSpPr>
        <p:spPr>
          <a:xfrm>
            <a:off x="4407520" y="3837652"/>
            <a:ext cx="990000" cy="893409"/>
          </a:xfrm>
          <a:prstGeom prst="roundRect">
            <a:avLst>
              <a:gd name="adj" fmla="val 11021"/>
            </a:avLst>
          </a:prstGeom>
          <a:solidFill>
            <a:schemeClr val="tx2">
              <a:lumMod val="40000"/>
              <a:lumOff val="60000"/>
            </a:schemeClr>
          </a:solidFill>
          <a:ln w="952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2" name="四角形: 角を丸くする 3">
            <a:extLst>
              <a:ext uri="{FF2B5EF4-FFF2-40B4-BE49-F238E27FC236}">
                <a16:creationId xmlns:a16="http://schemas.microsoft.com/office/drawing/2014/main" id="{DF8B938C-A4B5-E590-C707-A479A67A3043}"/>
              </a:ext>
            </a:extLst>
          </p:cNvPr>
          <p:cNvSpPr/>
          <p:nvPr/>
        </p:nvSpPr>
        <p:spPr>
          <a:xfrm>
            <a:off x="5503137" y="3558241"/>
            <a:ext cx="990000" cy="560522"/>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外来緊急処置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3" name="四角形: 角を丸くする 139">
            <a:extLst>
              <a:ext uri="{FF2B5EF4-FFF2-40B4-BE49-F238E27FC236}">
                <a16:creationId xmlns:a16="http://schemas.microsoft.com/office/drawing/2014/main" id="{25870D80-B9AA-9593-DC70-FD90BD7F954C}"/>
              </a:ext>
            </a:extLst>
          </p:cNvPr>
          <p:cNvSpPr/>
          <p:nvPr/>
        </p:nvSpPr>
        <p:spPr>
          <a:xfrm>
            <a:off x="5505028" y="4731061"/>
            <a:ext cx="990000" cy="259313"/>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74" name="四角形: 角を丸くする 138">
            <a:extLst>
              <a:ext uri="{FF2B5EF4-FFF2-40B4-BE49-F238E27FC236}">
                <a16:creationId xmlns:a16="http://schemas.microsoft.com/office/drawing/2014/main" id="{4C885A7D-FFCD-D6B1-AA05-2F15433C0DF9}"/>
              </a:ext>
            </a:extLst>
          </p:cNvPr>
          <p:cNvSpPr/>
          <p:nvPr/>
        </p:nvSpPr>
        <p:spPr>
          <a:xfrm>
            <a:off x="3318858" y="4067021"/>
            <a:ext cx="990000" cy="504345"/>
          </a:xfrm>
          <a:prstGeom prst="roundRect">
            <a:avLst>
              <a:gd name="adj" fmla="val 8693"/>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75" name="四角形: 角を丸くする 16">
            <a:extLst>
              <a:ext uri="{FF2B5EF4-FFF2-40B4-BE49-F238E27FC236}">
                <a16:creationId xmlns:a16="http://schemas.microsoft.com/office/drawing/2014/main" id="{785B0FBC-60C1-DDCC-7F19-722D5B7BEAF9}"/>
              </a:ext>
            </a:extLst>
          </p:cNvPr>
          <p:cNvSpPr/>
          <p:nvPr/>
        </p:nvSpPr>
        <p:spPr>
          <a:xfrm>
            <a:off x="5510647" y="5650037"/>
            <a:ext cx="990000" cy="714712"/>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76" name="テキスト ボックス 75">
            <a:extLst>
              <a:ext uri="{FF2B5EF4-FFF2-40B4-BE49-F238E27FC236}">
                <a16:creationId xmlns:a16="http://schemas.microsoft.com/office/drawing/2014/main" id="{51E246F6-9859-3ACE-F41B-AF7DF726EF78}"/>
              </a:ext>
            </a:extLst>
          </p:cNvPr>
          <p:cNvSpPr txBox="1"/>
          <p:nvPr/>
        </p:nvSpPr>
        <p:spPr>
          <a:xfrm>
            <a:off x="5448185" y="5720205"/>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毎週金曜日は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夜間オンコール</a:t>
            </a:r>
          </a:p>
        </p:txBody>
      </p:sp>
      <p:sp>
        <p:nvSpPr>
          <p:cNvPr id="77" name="四角形: 角を丸くする 19">
            <a:extLst>
              <a:ext uri="{FF2B5EF4-FFF2-40B4-BE49-F238E27FC236}">
                <a16:creationId xmlns:a16="http://schemas.microsoft.com/office/drawing/2014/main" id="{37525ACD-FD91-2ED4-6204-FB2C37673EAA}"/>
              </a:ext>
            </a:extLst>
          </p:cNvPr>
          <p:cNvSpPr/>
          <p:nvPr/>
        </p:nvSpPr>
        <p:spPr>
          <a:xfrm>
            <a:off x="7681992" y="2695108"/>
            <a:ext cx="96447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78" name="四角形: 角を丸くする 16">
            <a:extLst>
              <a:ext uri="{FF2B5EF4-FFF2-40B4-BE49-F238E27FC236}">
                <a16:creationId xmlns:a16="http://schemas.microsoft.com/office/drawing/2014/main" id="{0F121E2F-15B8-028B-CE3E-4DAE4ADD3055}"/>
              </a:ext>
            </a:extLst>
          </p:cNvPr>
          <p:cNvSpPr/>
          <p:nvPr/>
        </p:nvSpPr>
        <p:spPr>
          <a:xfrm>
            <a:off x="7687324" y="3043848"/>
            <a:ext cx="990000" cy="3263845"/>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0" name="テキスト ボックス 79">
            <a:extLst>
              <a:ext uri="{FF2B5EF4-FFF2-40B4-BE49-F238E27FC236}">
                <a16:creationId xmlns:a16="http://schemas.microsoft.com/office/drawing/2014/main" id="{D1770F47-9FF8-D18C-F417-3D1EA5A3966D}"/>
              </a:ext>
            </a:extLst>
          </p:cNvPr>
          <p:cNvSpPr txBox="1"/>
          <p:nvPr/>
        </p:nvSpPr>
        <p:spPr>
          <a:xfrm>
            <a:off x="7619310" y="4212377"/>
            <a:ext cx="111609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毎週日曜日は</a:t>
            </a:r>
            <a:endPar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時間オンコール</a:t>
            </a:r>
          </a:p>
        </p:txBody>
      </p:sp>
      <p:sp>
        <p:nvSpPr>
          <p:cNvPr id="81" name="四角形: 角を丸くする 163">
            <a:extLst>
              <a:ext uri="{FF2B5EF4-FFF2-40B4-BE49-F238E27FC236}">
                <a16:creationId xmlns:a16="http://schemas.microsoft.com/office/drawing/2014/main" id="{B164C4B1-D051-71EC-83C2-DD30D082D8E1}"/>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83" name="図 82" descr="テキスト が含まれている画像&#10;&#10;自動的に生成された説明">
            <a:extLst>
              <a:ext uri="{FF2B5EF4-FFF2-40B4-BE49-F238E27FC236}">
                <a16:creationId xmlns:a16="http://schemas.microsoft.com/office/drawing/2014/main" id="{DAB8DA15-C7DA-2021-305A-6D96D6BC98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84" name="テキスト ボックス 83">
            <a:extLst>
              <a:ext uri="{FF2B5EF4-FFF2-40B4-BE49-F238E27FC236}">
                <a16:creationId xmlns:a16="http://schemas.microsoft.com/office/drawing/2014/main" id="{73CED511-43F4-36E1-550D-4C1C6B23A3F7}"/>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5" name="テキスト ボックス 84">
            <a:extLst>
              <a:ext uri="{FF2B5EF4-FFF2-40B4-BE49-F238E27FC236}">
                <a16:creationId xmlns:a16="http://schemas.microsoft.com/office/drawing/2014/main" id="{D9A3A21E-C868-22A3-7636-90C4BFFEFDA2}"/>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87" name="正方形/長方形 86">
            <a:extLst>
              <a:ext uri="{FF2B5EF4-FFF2-40B4-BE49-F238E27FC236}">
                <a16:creationId xmlns:a16="http://schemas.microsoft.com/office/drawing/2014/main" id="{6661C58F-0887-4CB6-82A8-6FFD9D5B081C}"/>
              </a:ext>
            </a:extLst>
          </p:cNvPr>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四角形: 角を丸くする 139">
            <a:extLst>
              <a:ext uri="{FF2B5EF4-FFF2-40B4-BE49-F238E27FC236}">
                <a16:creationId xmlns:a16="http://schemas.microsoft.com/office/drawing/2014/main" id="{97FB375A-8A65-D413-5396-E8FD7CA37807}"/>
              </a:ext>
            </a:extLst>
          </p:cNvPr>
          <p:cNvSpPr/>
          <p:nvPr/>
        </p:nvSpPr>
        <p:spPr>
          <a:xfrm>
            <a:off x="5499842" y="3116996"/>
            <a:ext cx="990000" cy="401755"/>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90" name="四角形: 角を丸くする 138">
            <a:extLst>
              <a:ext uri="{FF2B5EF4-FFF2-40B4-BE49-F238E27FC236}">
                <a16:creationId xmlns:a16="http://schemas.microsoft.com/office/drawing/2014/main" id="{5A854DA5-4EC3-6CA7-4CFC-C1897136813E}"/>
              </a:ext>
            </a:extLst>
          </p:cNvPr>
          <p:cNvSpPr/>
          <p:nvPr/>
        </p:nvSpPr>
        <p:spPr>
          <a:xfrm>
            <a:off x="2213925" y="5022961"/>
            <a:ext cx="984194" cy="542361"/>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1" name="正方形/長方形 90">
            <a:extLst>
              <a:ext uri="{FF2B5EF4-FFF2-40B4-BE49-F238E27FC236}">
                <a16:creationId xmlns:a16="http://schemas.microsoft.com/office/drawing/2014/main" id="{C89C0E9D-01D0-2B9D-971C-7898E6115CD1}"/>
              </a:ext>
            </a:extLst>
          </p:cNvPr>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2" name="四角形: 角を丸くする 139">
            <a:extLst>
              <a:ext uri="{FF2B5EF4-FFF2-40B4-BE49-F238E27FC236}">
                <a16:creationId xmlns:a16="http://schemas.microsoft.com/office/drawing/2014/main" id="{EFCD5926-C86A-609E-7DA9-187A39C532B0}"/>
              </a:ext>
            </a:extLst>
          </p:cNvPr>
          <p:cNvSpPr/>
          <p:nvPr/>
        </p:nvSpPr>
        <p:spPr>
          <a:xfrm>
            <a:off x="6612136" y="3114724"/>
            <a:ext cx="990000" cy="50836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（休日当番）</a:t>
            </a:r>
          </a:p>
        </p:txBody>
      </p:sp>
      <p:sp>
        <p:nvSpPr>
          <p:cNvPr id="93" name="四角形: 角を丸くする 140">
            <a:extLst>
              <a:ext uri="{FF2B5EF4-FFF2-40B4-BE49-F238E27FC236}">
                <a16:creationId xmlns:a16="http://schemas.microsoft.com/office/drawing/2014/main" id="{CDAF7983-19F6-E81D-45E9-44264952E078}"/>
              </a:ext>
            </a:extLst>
          </p:cNvPr>
          <p:cNvSpPr/>
          <p:nvPr/>
        </p:nvSpPr>
        <p:spPr>
          <a:xfrm>
            <a:off x="5519237" y="5322957"/>
            <a:ext cx="990000" cy="297958"/>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p>
        </p:txBody>
      </p:sp>
      <p:sp>
        <p:nvSpPr>
          <p:cNvPr id="94" name="四角形: 角を丸くする 139">
            <a:extLst>
              <a:ext uri="{FF2B5EF4-FFF2-40B4-BE49-F238E27FC236}">
                <a16:creationId xmlns:a16="http://schemas.microsoft.com/office/drawing/2014/main" id="{946D70AF-2AFA-DB85-F566-D98F90017069}"/>
              </a:ext>
            </a:extLst>
          </p:cNvPr>
          <p:cNvSpPr/>
          <p:nvPr/>
        </p:nvSpPr>
        <p:spPr>
          <a:xfrm>
            <a:off x="2195815" y="5585124"/>
            <a:ext cx="990000" cy="232568"/>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手術検体処理</a:t>
            </a:r>
          </a:p>
        </p:txBody>
      </p:sp>
      <p:sp>
        <p:nvSpPr>
          <p:cNvPr id="95" name="四角形: 角を丸くする 174">
            <a:extLst>
              <a:ext uri="{FF2B5EF4-FFF2-40B4-BE49-F238E27FC236}">
                <a16:creationId xmlns:a16="http://schemas.microsoft.com/office/drawing/2014/main" id="{90593237-3A06-9695-5174-8848E73472B4}"/>
              </a:ext>
            </a:extLst>
          </p:cNvPr>
          <p:cNvSpPr/>
          <p:nvPr/>
        </p:nvSpPr>
        <p:spPr>
          <a:xfrm>
            <a:off x="4426133" y="475783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6" name="四角形: 角を丸くする 174">
            <a:extLst>
              <a:ext uri="{FF2B5EF4-FFF2-40B4-BE49-F238E27FC236}">
                <a16:creationId xmlns:a16="http://schemas.microsoft.com/office/drawing/2014/main" id="{87E1EF57-D843-0FEA-6D08-B2C39508874E}"/>
              </a:ext>
            </a:extLst>
          </p:cNvPr>
          <p:cNvSpPr/>
          <p:nvPr/>
        </p:nvSpPr>
        <p:spPr>
          <a:xfrm>
            <a:off x="5510647" y="5086147"/>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97" name="四角形: 角を丸くする 82">
            <a:extLst>
              <a:ext uri="{FF2B5EF4-FFF2-40B4-BE49-F238E27FC236}">
                <a16:creationId xmlns:a16="http://schemas.microsoft.com/office/drawing/2014/main" id="{131DBCBB-2E8D-1B59-4513-844B424784E8}"/>
              </a:ext>
            </a:extLst>
          </p:cNvPr>
          <p:cNvSpPr/>
          <p:nvPr/>
        </p:nvSpPr>
        <p:spPr>
          <a:xfrm>
            <a:off x="3310691" y="5090722"/>
            <a:ext cx="990000" cy="448787"/>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術前</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0" name="四角形: 角を丸くする 140">
            <a:extLst>
              <a:ext uri="{FF2B5EF4-FFF2-40B4-BE49-F238E27FC236}">
                <a16:creationId xmlns:a16="http://schemas.microsoft.com/office/drawing/2014/main" id="{90EEB486-9D31-DA9C-F2B9-5FCDD6781C9A}"/>
              </a:ext>
            </a:extLst>
          </p:cNvPr>
          <p:cNvSpPr/>
          <p:nvPr/>
        </p:nvSpPr>
        <p:spPr>
          <a:xfrm>
            <a:off x="1115924" y="5084650"/>
            <a:ext cx="990000" cy="312260"/>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39">
            <a:extLst>
              <a:ext uri="{FF2B5EF4-FFF2-40B4-BE49-F238E27FC236}">
                <a16:creationId xmlns:a16="http://schemas.microsoft.com/office/drawing/2014/main" id="{B18C401C-46AC-9CCA-638A-17F912B2FCD6}"/>
              </a:ext>
            </a:extLst>
          </p:cNvPr>
          <p:cNvSpPr/>
          <p:nvPr/>
        </p:nvSpPr>
        <p:spPr>
          <a:xfrm>
            <a:off x="3304477" y="2699545"/>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3" name="四角形: 角を丸くする 139">
            <a:extLst>
              <a:ext uri="{FF2B5EF4-FFF2-40B4-BE49-F238E27FC236}">
                <a16:creationId xmlns:a16="http://schemas.microsoft.com/office/drawing/2014/main" id="{203AC91A-20F7-0A54-0F15-F0C2B06C2F24}"/>
              </a:ext>
            </a:extLst>
          </p:cNvPr>
          <p:cNvSpPr/>
          <p:nvPr/>
        </p:nvSpPr>
        <p:spPr>
          <a:xfrm>
            <a:off x="4382517" y="2693549"/>
            <a:ext cx="990000" cy="324453"/>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04" name="四角形: 角を丸くする 3">
            <a:extLst>
              <a:ext uri="{FF2B5EF4-FFF2-40B4-BE49-F238E27FC236}">
                <a16:creationId xmlns:a16="http://schemas.microsoft.com/office/drawing/2014/main" id="{804846FF-840B-2014-D7C0-19C475B5AF75}"/>
              </a:ext>
            </a:extLst>
          </p:cNvPr>
          <p:cNvSpPr/>
          <p:nvPr/>
        </p:nvSpPr>
        <p:spPr>
          <a:xfrm>
            <a:off x="4405086" y="3158661"/>
            <a:ext cx="990000" cy="633375"/>
          </a:xfrm>
          <a:prstGeom prst="roundRect">
            <a:avLst>
              <a:gd name="adj" fmla="val 6651"/>
            </a:avLst>
          </a:prstGeom>
          <a:solidFill>
            <a:schemeClr val="accent3">
              <a:lumMod val="60000"/>
              <a:lumOff val="40000"/>
            </a:schemeClr>
          </a:solidFill>
          <a:ln w="952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外来処置</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専攻医指導</a:t>
            </a:r>
            <a:endParaRPr kumimoji="1" lang="en-US" altLang="ja-JP"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5" name="四角形: 角を丸くする 21">
            <a:extLst>
              <a:ext uri="{FF2B5EF4-FFF2-40B4-BE49-F238E27FC236}">
                <a16:creationId xmlns:a16="http://schemas.microsoft.com/office/drawing/2014/main" id="{7DD46CB2-7272-F4DE-8873-69DB61E6A892}"/>
              </a:ext>
            </a:extLst>
          </p:cNvPr>
          <p:cNvSpPr/>
          <p:nvPr/>
        </p:nvSpPr>
        <p:spPr>
          <a:xfrm>
            <a:off x="5523010" y="2707031"/>
            <a:ext cx="990000" cy="297579"/>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参加必須の</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88"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27086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D4171385-0BF9-3CA8-48A7-8AD1D25F160E}"/>
              </a:ext>
            </a:extLst>
          </p:cNvPr>
          <p:cNvSpPr txBox="1"/>
          <p:nvPr/>
        </p:nvSpPr>
        <p:spPr>
          <a:xfrm>
            <a:off x="323528" y="260648"/>
            <a:ext cx="8496944" cy="1846659"/>
          </a:xfrm>
          <a:prstGeom prst="rect">
            <a:avLst/>
          </a:prstGeom>
          <a:noFill/>
        </p:spPr>
        <p:txBody>
          <a:bodyPr wrap="square">
            <a:spAutoFit/>
          </a:bodyPr>
          <a:lstStyle/>
          <a:p>
            <a:pPr marL="152400" indent="-152400" algn="ctr">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日本では</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いつ、どこにいても必要な医療が受けられる社会</a:t>
            </a:r>
            <a:endParaRPr lang="en-US" altLang="ja-JP" sz="28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を守るため、医療者が日々努力を重ねています。</a:t>
            </a:r>
          </a:p>
        </p:txBody>
      </p:sp>
      <p:pic>
        <p:nvPicPr>
          <p:cNvPr id="12" name="図 11" descr="座る, テーブル, フロント, 男 が含まれている画像&#10;&#10;自動的に生成された説明">
            <a:extLst>
              <a:ext uri="{FF2B5EF4-FFF2-40B4-BE49-F238E27FC236}">
                <a16:creationId xmlns:a16="http://schemas.microsoft.com/office/drawing/2014/main" id="{DEBCCE50-35CF-947D-3C2C-15B9074FEC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561" y="2697132"/>
            <a:ext cx="7536878" cy="3324156"/>
          </a:xfrm>
          <a:prstGeom prst="rect">
            <a:avLst/>
          </a:prstGeom>
        </p:spPr>
      </p:pic>
      <p:sp>
        <p:nvSpPr>
          <p:cNvPr id="2"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253333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a:extLst>
              <a:ext uri="{FF2B5EF4-FFF2-40B4-BE49-F238E27FC236}">
                <a16:creationId xmlns:a16="http://schemas.microsoft.com/office/drawing/2014/main" id="{207C0DEE-114B-2045-F544-47454B46DDF1}"/>
              </a:ext>
            </a:extLst>
          </p:cNvPr>
          <p:cNvGraphicFramePr>
            <a:graphicFrameLocks noGrp="1"/>
          </p:cNvGraphicFramePr>
          <p:nvPr/>
        </p:nvGraphicFramePr>
        <p:xfrm>
          <a:off x="297080" y="856423"/>
          <a:ext cx="8451390" cy="1111420"/>
        </p:xfrm>
        <a:graphic>
          <a:graphicData uri="http://schemas.openxmlformats.org/drawingml/2006/table">
            <a:tbl>
              <a:tblPr>
                <a:tableStyleId>{5C22544A-7EE6-4342-B048-85BDC9FD1C3A}</a:tableStyleId>
              </a:tblPr>
              <a:tblGrid>
                <a:gridCol w="281713">
                  <a:extLst>
                    <a:ext uri="{9D8B030D-6E8A-4147-A177-3AD203B41FA5}">
                      <a16:colId xmlns:a16="http://schemas.microsoft.com/office/drawing/2014/main" val="724868992"/>
                    </a:ext>
                  </a:extLst>
                </a:gridCol>
                <a:gridCol w="281713">
                  <a:extLst>
                    <a:ext uri="{9D8B030D-6E8A-4147-A177-3AD203B41FA5}">
                      <a16:colId xmlns:a16="http://schemas.microsoft.com/office/drawing/2014/main" val="2804348403"/>
                    </a:ext>
                  </a:extLst>
                </a:gridCol>
                <a:gridCol w="281713">
                  <a:extLst>
                    <a:ext uri="{9D8B030D-6E8A-4147-A177-3AD203B41FA5}">
                      <a16:colId xmlns:a16="http://schemas.microsoft.com/office/drawing/2014/main" val="2179717657"/>
                    </a:ext>
                  </a:extLst>
                </a:gridCol>
                <a:gridCol w="281713">
                  <a:extLst>
                    <a:ext uri="{9D8B030D-6E8A-4147-A177-3AD203B41FA5}">
                      <a16:colId xmlns:a16="http://schemas.microsoft.com/office/drawing/2014/main" val="901877245"/>
                    </a:ext>
                  </a:extLst>
                </a:gridCol>
                <a:gridCol w="281713">
                  <a:extLst>
                    <a:ext uri="{9D8B030D-6E8A-4147-A177-3AD203B41FA5}">
                      <a16:colId xmlns:a16="http://schemas.microsoft.com/office/drawing/2014/main" val="1685606137"/>
                    </a:ext>
                  </a:extLst>
                </a:gridCol>
                <a:gridCol w="281713">
                  <a:extLst>
                    <a:ext uri="{9D8B030D-6E8A-4147-A177-3AD203B41FA5}">
                      <a16:colId xmlns:a16="http://schemas.microsoft.com/office/drawing/2014/main" val="1786176031"/>
                    </a:ext>
                  </a:extLst>
                </a:gridCol>
                <a:gridCol w="281713">
                  <a:extLst>
                    <a:ext uri="{9D8B030D-6E8A-4147-A177-3AD203B41FA5}">
                      <a16:colId xmlns:a16="http://schemas.microsoft.com/office/drawing/2014/main" val="2294750044"/>
                    </a:ext>
                  </a:extLst>
                </a:gridCol>
                <a:gridCol w="281713">
                  <a:extLst>
                    <a:ext uri="{9D8B030D-6E8A-4147-A177-3AD203B41FA5}">
                      <a16:colId xmlns:a16="http://schemas.microsoft.com/office/drawing/2014/main" val="3823838814"/>
                    </a:ext>
                  </a:extLst>
                </a:gridCol>
                <a:gridCol w="281713">
                  <a:extLst>
                    <a:ext uri="{9D8B030D-6E8A-4147-A177-3AD203B41FA5}">
                      <a16:colId xmlns:a16="http://schemas.microsoft.com/office/drawing/2014/main" val="1374540662"/>
                    </a:ext>
                  </a:extLst>
                </a:gridCol>
                <a:gridCol w="281713">
                  <a:extLst>
                    <a:ext uri="{9D8B030D-6E8A-4147-A177-3AD203B41FA5}">
                      <a16:colId xmlns:a16="http://schemas.microsoft.com/office/drawing/2014/main" val="2953515853"/>
                    </a:ext>
                  </a:extLst>
                </a:gridCol>
                <a:gridCol w="281713">
                  <a:extLst>
                    <a:ext uri="{9D8B030D-6E8A-4147-A177-3AD203B41FA5}">
                      <a16:colId xmlns:a16="http://schemas.microsoft.com/office/drawing/2014/main" val="273858457"/>
                    </a:ext>
                  </a:extLst>
                </a:gridCol>
                <a:gridCol w="281713">
                  <a:extLst>
                    <a:ext uri="{9D8B030D-6E8A-4147-A177-3AD203B41FA5}">
                      <a16:colId xmlns:a16="http://schemas.microsoft.com/office/drawing/2014/main" val="693968802"/>
                    </a:ext>
                  </a:extLst>
                </a:gridCol>
                <a:gridCol w="281713">
                  <a:extLst>
                    <a:ext uri="{9D8B030D-6E8A-4147-A177-3AD203B41FA5}">
                      <a16:colId xmlns:a16="http://schemas.microsoft.com/office/drawing/2014/main" val="2439416650"/>
                    </a:ext>
                  </a:extLst>
                </a:gridCol>
                <a:gridCol w="281713">
                  <a:extLst>
                    <a:ext uri="{9D8B030D-6E8A-4147-A177-3AD203B41FA5}">
                      <a16:colId xmlns:a16="http://schemas.microsoft.com/office/drawing/2014/main" val="3606002363"/>
                    </a:ext>
                  </a:extLst>
                </a:gridCol>
                <a:gridCol w="281713">
                  <a:extLst>
                    <a:ext uri="{9D8B030D-6E8A-4147-A177-3AD203B41FA5}">
                      <a16:colId xmlns:a16="http://schemas.microsoft.com/office/drawing/2014/main" val="1758119112"/>
                    </a:ext>
                  </a:extLst>
                </a:gridCol>
                <a:gridCol w="281713">
                  <a:extLst>
                    <a:ext uri="{9D8B030D-6E8A-4147-A177-3AD203B41FA5}">
                      <a16:colId xmlns:a16="http://schemas.microsoft.com/office/drawing/2014/main" val="28941924"/>
                    </a:ext>
                  </a:extLst>
                </a:gridCol>
                <a:gridCol w="281713">
                  <a:extLst>
                    <a:ext uri="{9D8B030D-6E8A-4147-A177-3AD203B41FA5}">
                      <a16:colId xmlns:a16="http://schemas.microsoft.com/office/drawing/2014/main" val="739001231"/>
                    </a:ext>
                  </a:extLst>
                </a:gridCol>
                <a:gridCol w="281713">
                  <a:extLst>
                    <a:ext uri="{9D8B030D-6E8A-4147-A177-3AD203B41FA5}">
                      <a16:colId xmlns:a16="http://schemas.microsoft.com/office/drawing/2014/main" val="3285728803"/>
                    </a:ext>
                  </a:extLst>
                </a:gridCol>
                <a:gridCol w="281713">
                  <a:extLst>
                    <a:ext uri="{9D8B030D-6E8A-4147-A177-3AD203B41FA5}">
                      <a16:colId xmlns:a16="http://schemas.microsoft.com/office/drawing/2014/main" val="1520544576"/>
                    </a:ext>
                  </a:extLst>
                </a:gridCol>
                <a:gridCol w="281713">
                  <a:extLst>
                    <a:ext uri="{9D8B030D-6E8A-4147-A177-3AD203B41FA5}">
                      <a16:colId xmlns:a16="http://schemas.microsoft.com/office/drawing/2014/main" val="2393313440"/>
                    </a:ext>
                  </a:extLst>
                </a:gridCol>
                <a:gridCol w="281713">
                  <a:extLst>
                    <a:ext uri="{9D8B030D-6E8A-4147-A177-3AD203B41FA5}">
                      <a16:colId xmlns:a16="http://schemas.microsoft.com/office/drawing/2014/main" val="435396253"/>
                    </a:ext>
                  </a:extLst>
                </a:gridCol>
                <a:gridCol w="281713">
                  <a:extLst>
                    <a:ext uri="{9D8B030D-6E8A-4147-A177-3AD203B41FA5}">
                      <a16:colId xmlns:a16="http://schemas.microsoft.com/office/drawing/2014/main" val="2739907503"/>
                    </a:ext>
                  </a:extLst>
                </a:gridCol>
                <a:gridCol w="281713">
                  <a:extLst>
                    <a:ext uri="{9D8B030D-6E8A-4147-A177-3AD203B41FA5}">
                      <a16:colId xmlns:a16="http://schemas.microsoft.com/office/drawing/2014/main" val="2058602593"/>
                    </a:ext>
                  </a:extLst>
                </a:gridCol>
                <a:gridCol w="281713">
                  <a:extLst>
                    <a:ext uri="{9D8B030D-6E8A-4147-A177-3AD203B41FA5}">
                      <a16:colId xmlns:a16="http://schemas.microsoft.com/office/drawing/2014/main" val="109056733"/>
                    </a:ext>
                  </a:extLst>
                </a:gridCol>
                <a:gridCol w="281713">
                  <a:extLst>
                    <a:ext uri="{9D8B030D-6E8A-4147-A177-3AD203B41FA5}">
                      <a16:colId xmlns:a16="http://schemas.microsoft.com/office/drawing/2014/main" val="3795134059"/>
                    </a:ext>
                  </a:extLst>
                </a:gridCol>
                <a:gridCol w="281713">
                  <a:extLst>
                    <a:ext uri="{9D8B030D-6E8A-4147-A177-3AD203B41FA5}">
                      <a16:colId xmlns:a16="http://schemas.microsoft.com/office/drawing/2014/main" val="769573072"/>
                    </a:ext>
                  </a:extLst>
                </a:gridCol>
                <a:gridCol w="281713">
                  <a:extLst>
                    <a:ext uri="{9D8B030D-6E8A-4147-A177-3AD203B41FA5}">
                      <a16:colId xmlns:a16="http://schemas.microsoft.com/office/drawing/2014/main" val="3234538600"/>
                    </a:ext>
                  </a:extLst>
                </a:gridCol>
                <a:gridCol w="281713">
                  <a:extLst>
                    <a:ext uri="{9D8B030D-6E8A-4147-A177-3AD203B41FA5}">
                      <a16:colId xmlns:a16="http://schemas.microsoft.com/office/drawing/2014/main" val="1943555390"/>
                    </a:ext>
                  </a:extLst>
                </a:gridCol>
                <a:gridCol w="281713">
                  <a:extLst>
                    <a:ext uri="{9D8B030D-6E8A-4147-A177-3AD203B41FA5}">
                      <a16:colId xmlns:a16="http://schemas.microsoft.com/office/drawing/2014/main" val="3701055114"/>
                    </a:ext>
                  </a:extLst>
                </a:gridCol>
                <a:gridCol w="281713">
                  <a:extLst>
                    <a:ext uri="{9D8B030D-6E8A-4147-A177-3AD203B41FA5}">
                      <a16:colId xmlns:a16="http://schemas.microsoft.com/office/drawing/2014/main" val="2344110820"/>
                    </a:ext>
                  </a:extLst>
                </a:gridCol>
              </a:tblGrid>
              <a:tr h="236774">
                <a:tc>
                  <a:txBody>
                    <a:bodyPr/>
                    <a:lstStyle/>
                    <a:p>
                      <a:pPr algn="ctr"/>
                      <a:r>
                        <a:rPr kumimoji="1" lang="en-US" altLang="ja-JP" sz="1000" dirty="0"/>
                        <a:t>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19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21</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22</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23</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24</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25</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26</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27</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28</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29</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000" dirty="0"/>
                        <a:t>30</a:t>
                      </a:r>
                      <a:endParaRPr kumimoji="1" lang="ja-JP" altLang="en-US" sz="1000" dirty="0"/>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01352057"/>
                  </a:ext>
                </a:extLst>
              </a:tr>
              <a:tr h="289193">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solidFill>
                            <a:schemeClr val="tx1"/>
                          </a:solidFill>
                        </a:rPr>
                        <a:t>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土</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200" dirty="0"/>
                        <a:t>火</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714351126"/>
                  </a:ext>
                </a:extLst>
              </a:tr>
              <a:tr h="578387">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1200" dirty="0">
                          <a:solidFill>
                            <a:srgbClr val="FF0000"/>
                          </a:solidFill>
                        </a:rPr>
                        <a:t>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kumimoji="1" lang="ja-JP" altLang="en-US"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0320871"/>
                  </a:ext>
                </a:extLst>
              </a:tr>
            </a:tbl>
          </a:graphicData>
        </a:graphic>
      </p:graphicFrame>
      <p:sp>
        <p:nvSpPr>
          <p:cNvPr id="5" name="正方形/長方形 4">
            <a:extLst>
              <a:ext uri="{FF2B5EF4-FFF2-40B4-BE49-F238E27FC236}">
                <a16:creationId xmlns:a16="http://schemas.microsoft.com/office/drawing/2014/main" id="{56AD6E21-0D62-A456-7B58-E354FF307730}"/>
              </a:ext>
            </a:extLst>
          </p:cNvPr>
          <p:cNvSpPr/>
          <p:nvPr/>
        </p:nvSpPr>
        <p:spPr>
          <a:xfrm>
            <a:off x="265419" y="808742"/>
            <a:ext cx="2002326" cy="1159101"/>
          </a:xfrm>
          <a:prstGeom prst="rect">
            <a:avLst/>
          </a:prstGeom>
          <a:noFill/>
          <a:ln w="57150">
            <a:solidFill>
              <a:schemeClr val="accent5">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cxnSp>
        <p:nvCxnSpPr>
          <p:cNvPr id="14" name="直線コネクタ 13">
            <a:extLst>
              <a:ext uri="{FF2B5EF4-FFF2-40B4-BE49-F238E27FC236}">
                <a16:creationId xmlns:a16="http://schemas.microsoft.com/office/drawing/2014/main" id="{91805712-75FF-F5AB-7E4C-0FD5E1685184}"/>
              </a:ext>
            </a:extLst>
          </p:cNvPr>
          <p:cNvCxnSpPr>
            <a:cxnSpLocks/>
          </p:cNvCxnSpPr>
          <p:nvPr/>
        </p:nvCxnSpPr>
        <p:spPr>
          <a:xfrm>
            <a:off x="387164" y="2010122"/>
            <a:ext cx="478431" cy="636055"/>
          </a:xfrm>
          <a:prstGeom prst="line">
            <a:avLst/>
          </a:prstGeom>
          <a:ln w="57150">
            <a:prstDash val="sysDot"/>
          </a:ln>
        </p:spPr>
        <p:style>
          <a:lnRef idx="1">
            <a:schemeClr val="accent1"/>
          </a:lnRef>
          <a:fillRef idx="0">
            <a:schemeClr val="accent1"/>
          </a:fillRef>
          <a:effectRef idx="0">
            <a:schemeClr val="accent1"/>
          </a:effectRef>
          <a:fontRef idx="minor">
            <a:schemeClr val="tx1"/>
          </a:fontRef>
        </p:style>
      </p:cxnSp>
      <p:sp>
        <p:nvSpPr>
          <p:cNvPr id="17" name="正方形/長方形 16">
            <a:extLst>
              <a:ext uri="{FF2B5EF4-FFF2-40B4-BE49-F238E27FC236}">
                <a16:creationId xmlns:a16="http://schemas.microsoft.com/office/drawing/2014/main" id="{89D20A6E-09D3-E436-A792-9CDA3D4732F2}"/>
              </a:ext>
            </a:extLst>
          </p:cNvPr>
          <p:cNvSpPr/>
          <p:nvPr/>
        </p:nvSpPr>
        <p:spPr>
          <a:xfrm>
            <a:off x="3236045" y="2655702"/>
            <a:ext cx="1121218"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正方形/長方形 18">
            <a:extLst>
              <a:ext uri="{FF2B5EF4-FFF2-40B4-BE49-F238E27FC236}">
                <a16:creationId xmlns:a16="http://schemas.microsoft.com/office/drawing/2014/main" id="{E1924A36-7F0C-B618-BAF3-D98A38672CE6}"/>
              </a:ext>
            </a:extLst>
          </p:cNvPr>
          <p:cNvSpPr/>
          <p:nvPr/>
        </p:nvSpPr>
        <p:spPr>
          <a:xfrm>
            <a:off x="435472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9" name="正方形/長方形 28">
            <a:extLst>
              <a:ext uri="{FF2B5EF4-FFF2-40B4-BE49-F238E27FC236}">
                <a16:creationId xmlns:a16="http://schemas.microsoft.com/office/drawing/2014/main" id="{02AB91D0-A673-52B0-448C-E42DD7912798}"/>
              </a:ext>
            </a:extLst>
          </p:cNvPr>
          <p:cNvSpPr/>
          <p:nvPr/>
        </p:nvSpPr>
        <p:spPr>
          <a:xfrm>
            <a:off x="54563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6" name="正方形/長方形 35">
            <a:extLst>
              <a:ext uri="{FF2B5EF4-FFF2-40B4-BE49-F238E27FC236}">
                <a16:creationId xmlns:a16="http://schemas.microsoft.com/office/drawing/2014/main" id="{DF567D05-5807-A67C-55C2-B8DB1A3388C3}"/>
              </a:ext>
            </a:extLst>
          </p:cNvPr>
          <p:cNvSpPr/>
          <p:nvPr/>
        </p:nvSpPr>
        <p:spPr>
          <a:xfrm>
            <a:off x="6543665"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5" name="正方形/長方形 64">
            <a:extLst>
              <a:ext uri="{FF2B5EF4-FFF2-40B4-BE49-F238E27FC236}">
                <a16:creationId xmlns:a16="http://schemas.microsoft.com/office/drawing/2014/main" id="{3135E770-2160-2363-3E4B-BDB3344FF4C9}"/>
              </a:ext>
            </a:extLst>
          </p:cNvPr>
          <p:cNvSpPr/>
          <p:nvPr/>
        </p:nvSpPr>
        <p:spPr>
          <a:xfrm>
            <a:off x="7643088" y="2655702"/>
            <a:ext cx="1045781"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7" name="正方形/長方形 66">
            <a:extLst>
              <a:ext uri="{FF2B5EF4-FFF2-40B4-BE49-F238E27FC236}">
                <a16:creationId xmlns:a16="http://schemas.microsoft.com/office/drawing/2014/main" id="{CCC2C61E-B86D-6184-AB42-46126639B4FA}"/>
              </a:ext>
            </a:extLst>
          </p:cNvPr>
          <p:cNvSpPr/>
          <p:nvPr/>
        </p:nvSpPr>
        <p:spPr>
          <a:xfrm>
            <a:off x="2151091"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69" name="正方形/長方形 68">
            <a:extLst>
              <a:ext uri="{FF2B5EF4-FFF2-40B4-BE49-F238E27FC236}">
                <a16:creationId xmlns:a16="http://schemas.microsoft.com/office/drawing/2014/main" id="{4EECDE24-135D-951D-C8EB-4CF64A249545}"/>
              </a:ext>
            </a:extLst>
          </p:cNvPr>
          <p:cNvSpPr/>
          <p:nvPr/>
        </p:nvSpPr>
        <p:spPr>
          <a:xfrm>
            <a:off x="1059709" y="2655702"/>
            <a:ext cx="1099126" cy="3755943"/>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98" name="グループ化 97">
            <a:extLst>
              <a:ext uri="{FF2B5EF4-FFF2-40B4-BE49-F238E27FC236}">
                <a16:creationId xmlns:a16="http://schemas.microsoft.com/office/drawing/2014/main" id="{8243DAFC-EFAD-4C11-863C-23C9BD771EFD}"/>
              </a:ext>
            </a:extLst>
          </p:cNvPr>
          <p:cNvGrpSpPr/>
          <p:nvPr/>
        </p:nvGrpSpPr>
        <p:grpSpPr>
          <a:xfrm>
            <a:off x="1065370" y="2214130"/>
            <a:ext cx="7623499" cy="360040"/>
            <a:chOff x="1065370" y="2214130"/>
            <a:chExt cx="7623499" cy="360040"/>
          </a:xfrm>
        </p:grpSpPr>
        <p:sp>
          <p:nvSpPr>
            <p:cNvPr id="15" name="正方形/長方形 14">
              <a:extLst>
                <a:ext uri="{FF2B5EF4-FFF2-40B4-BE49-F238E27FC236}">
                  <a16:creationId xmlns:a16="http://schemas.microsoft.com/office/drawing/2014/main" id="{73F7665E-17B7-115F-2C3A-6E85767F5067}"/>
                </a:ext>
              </a:extLst>
            </p:cNvPr>
            <p:cNvSpPr/>
            <p:nvPr/>
          </p:nvSpPr>
          <p:spPr>
            <a:xfrm>
              <a:off x="32566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18" name="正方形/長方形 17">
              <a:extLst>
                <a:ext uri="{FF2B5EF4-FFF2-40B4-BE49-F238E27FC236}">
                  <a16:creationId xmlns:a16="http://schemas.microsoft.com/office/drawing/2014/main" id="{4451DD6C-BD60-1464-906C-D5684CBA5553}"/>
                </a:ext>
              </a:extLst>
            </p:cNvPr>
            <p:cNvSpPr/>
            <p:nvPr/>
          </p:nvSpPr>
          <p:spPr>
            <a:xfrm>
              <a:off x="4355627"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23" name="正方形/長方形 22">
              <a:extLst>
                <a:ext uri="{FF2B5EF4-FFF2-40B4-BE49-F238E27FC236}">
                  <a16:creationId xmlns:a16="http://schemas.microsoft.com/office/drawing/2014/main" id="{AB060369-5330-9348-A691-85FB3D14E898}"/>
                </a:ext>
              </a:extLst>
            </p:cNvPr>
            <p:cNvSpPr/>
            <p:nvPr/>
          </p:nvSpPr>
          <p:spPr>
            <a:xfrm>
              <a:off x="5456391"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4" name="正方形/長方形 33">
              <a:extLst>
                <a:ext uri="{FF2B5EF4-FFF2-40B4-BE49-F238E27FC236}">
                  <a16:creationId xmlns:a16="http://schemas.microsoft.com/office/drawing/2014/main" id="{D387346F-9A57-85C2-9A10-D8DDC5B9DAB7}"/>
                </a:ext>
              </a:extLst>
            </p:cNvPr>
            <p:cNvSpPr/>
            <p:nvPr/>
          </p:nvSpPr>
          <p:spPr>
            <a:xfrm>
              <a:off x="6543665"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41" name="正方形/長方形 40">
              <a:extLst>
                <a:ext uri="{FF2B5EF4-FFF2-40B4-BE49-F238E27FC236}">
                  <a16:creationId xmlns:a16="http://schemas.microsoft.com/office/drawing/2014/main" id="{46ECF75E-A981-9707-AFE1-9AD49BAE0C2D}"/>
                </a:ext>
              </a:extLst>
            </p:cNvPr>
            <p:cNvSpPr/>
            <p:nvPr/>
          </p:nvSpPr>
          <p:spPr>
            <a:xfrm>
              <a:off x="7643088" y="2214130"/>
              <a:ext cx="1045781"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4BACC6"/>
                </a:solidFill>
                <a:effectLst/>
                <a:uLnTx/>
                <a:uFillTx/>
                <a:latin typeface="Calibri"/>
                <a:ea typeface="ＭＳ Ｐゴシック" panose="020B0600070205080204" pitchFamily="50" charset="-128"/>
                <a:cs typeface="+mn-cs"/>
              </a:endParaRPr>
            </a:p>
          </p:txBody>
        </p:sp>
        <p:sp>
          <p:nvSpPr>
            <p:cNvPr id="66" name="正方形/長方形 65">
              <a:extLst>
                <a:ext uri="{FF2B5EF4-FFF2-40B4-BE49-F238E27FC236}">
                  <a16:creationId xmlns:a16="http://schemas.microsoft.com/office/drawing/2014/main" id="{1700BFDA-CE98-2BFB-1AB1-355C44B85A5D}"/>
                </a:ext>
              </a:extLst>
            </p:cNvPr>
            <p:cNvSpPr/>
            <p:nvPr/>
          </p:nvSpPr>
          <p:spPr>
            <a:xfrm>
              <a:off x="2160716"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68" name="正方形/長方形 67">
              <a:extLst>
                <a:ext uri="{FF2B5EF4-FFF2-40B4-BE49-F238E27FC236}">
                  <a16:creationId xmlns:a16="http://schemas.microsoft.com/office/drawing/2014/main" id="{0D342EA5-B3AB-A499-0CCD-9C4CF4CCFE4F}"/>
                </a:ext>
              </a:extLst>
            </p:cNvPr>
            <p:cNvSpPr/>
            <p:nvPr/>
          </p:nvSpPr>
          <p:spPr>
            <a:xfrm>
              <a:off x="1065370" y="2214130"/>
              <a:ext cx="1099126" cy="36004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70C0"/>
                </a:solidFill>
                <a:effectLst/>
                <a:uLnTx/>
                <a:uFillTx/>
                <a:latin typeface="Calibri"/>
                <a:ea typeface="ＭＳ Ｐゴシック" panose="020B0600070205080204" pitchFamily="50" charset="-128"/>
                <a:cs typeface="+mn-cs"/>
              </a:endParaRPr>
            </a:p>
          </p:txBody>
        </p:sp>
        <p:sp>
          <p:nvSpPr>
            <p:cNvPr id="71" name="テキスト ボックス 70">
              <a:extLst>
                <a:ext uri="{FF2B5EF4-FFF2-40B4-BE49-F238E27FC236}">
                  <a16:creationId xmlns:a16="http://schemas.microsoft.com/office/drawing/2014/main" id="{670BCE0A-B1DC-6920-9CD7-E499D8895372}"/>
                </a:ext>
              </a:extLst>
            </p:cNvPr>
            <p:cNvSpPr txBox="1"/>
            <p:nvPr/>
          </p:nvSpPr>
          <p:spPr>
            <a:xfrm>
              <a:off x="1318241"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月</a:t>
              </a:r>
              <a:endParaRPr kumimoji="1" lang="ja-JP" altLang="en-US" sz="2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endParaRPr>
            </a:p>
          </p:txBody>
        </p:sp>
        <p:sp>
          <p:nvSpPr>
            <p:cNvPr id="72" name="テキスト ボックス 71">
              <a:extLst>
                <a:ext uri="{FF2B5EF4-FFF2-40B4-BE49-F238E27FC236}">
                  <a16:creationId xmlns:a16="http://schemas.microsoft.com/office/drawing/2014/main" id="{98E7FD4D-B846-7C22-35C2-34C4E9B8BCCC}"/>
                </a:ext>
              </a:extLst>
            </p:cNvPr>
            <p:cNvSpPr txBox="1"/>
            <p:nvPr/>
          </p:nvSpPr>
          <p:spPr>
            <a:xfrm>
              <a:off x="24135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火</a:t>
              </a:r>
            </a:p>
          </p:txBody>
        </p:sp>
        <p:sp>
          <p:nvSpPr>
            <p:cNvPr id="73" name="テキスト ボックス 72">
              <a:extLst>
                <a:ext uri="{FF2B5EF4-FFF2-40B4-BE49-F238E27FC236}">
                  <a16:creationId xmlns:a16="http://schemas.microsoft.com/office/drawing/2014/main" id="{DED1E86B-B6D9-724C-5F77-FE33F97C8C49}"/>
                </a:ext>
              </a:extLst>
            </p:cNvPr>
            <p:cNvSpPr txBox="1"/>
            <p:nvPr/>
          </p:nvSpPr>
          <p:spPr>
            <a:xfrm>
              <a:off x="3509487"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水</a:t>
              </a:r>
            </a:p>
          </p:txBody>
        </p:sp>
        <p:sp>
          <p:nvSpPr>
            <p:cNvPr id="74" name="テキスト ボックス 73">
              <a:extLst>
                <a:ext uri="{FF2B5EF4-FFF2-40B4-BE49-F238E27FC236}">
                  <a16:creationId xmlns:a16="http://schemas.microsoft.com/office/drawing/2014/main" id="{1BC9D943-75C9-4B1F-6400-D0B50406E8F6}"/>
                </a:ext>
              </a:extLst>
            </p:cNvPr>
            <p:cNvSpPr txBox="1"/>
            <p:nvPr/>
          </p:nvSpPr>
          <p:spPr>
            <a:xfrm>
              <a:off x="4608498"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木</a:t>
              </a:r>
            </a:p>
          </p:txBody>
        </p:sp>
        <p:sp>
          <p:nvSpPr>
            <p:cNvPr id="75" name="テキスト ボックス 74">
              <a:extLst>
                <a:ext uri="{FF2B5EF4-FFF2-40B4-BE49-F238E27FC236}">
                  <a16:creationId xmlns:a16="http://schemas.microsoft.com/office/drawing/2014/main" id="{D2B92D79-3302-A32D-2B34-199A9EB40457}"/>
                </a:ext>
              </a:extLst>
            </p:cNvPr>
            <p:cNvSpPr txBox="1"/>
            <p:nvPr/>
          </p:nvSpPr>
          <p:spPr>
            <a:xfrm>
              <a:off x="5709262"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游ゴシック" panose="020F0502020204030204"/>
                  <a:ea typeface="游ゴシック" panose="020B0400000000000000" pitchFamily="50" charset="-128"/>
                  <a:cs typeface="+mn-cs"/>
                </a:rPr>
                <a:t>金</a:t>
              </a:r>
            </a:p>
          </p:txBody>
        </p:sp>
        <p:sp>
          <p:nvSpPr>
            <p:cNvPr id="76" name="テキスト ボックス 75">
              <a:extLst>
                <a:ext uri="{FF2B5EF4-FFF2-40B4-BE49-F238E27FC236}">
                  <a16:creationId xmlns:a16="http://schemas.microsoft.com/office/drawing/2014/main" id="{BC17C635-E8A2-8D51-3565-E5326BD263F3}"/>
                </a:ext>
              </a:extLst>
            </p:cNvPr>
            <p:cNvSpPr txBox="1"/>
            <p:nvPr/>
          </p:nvSpPr>
          <p:spPr>
            <a:xfrm>
              <a:off x="6796536" y="2273609"/>
              <a:ext cx="593385"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土</a:t>
              </a:r>
            </a:p>
          </p:txBody>
        </p:sp>
        <p:sp>
          <p:nvSpPr>
            <p:cNvPr id="77" name="テキスト ボックス 76">
              <a:extLst>
                <a:ext uri="{FF2B5EF4-FFF2-40B4-BE49-F238E27FC236}">
                  <a16:creationId xmlns:a16="http://schemas.microsoft.com/office/drawing/2014/main" id="{7400961C-0710-7CC7-141C-7AC9DD4C13CF}"/>
                </a:ext>
              </a:extLst>
            </p:cNvPr>
            <p:cNvSpPr txBox="1"/>
            <p:nvPr/>
          </p:nvSpPr>
          <p:spPr>
            <a:xfrm>
              <a:off x="7883685" y="2273609"/>
              <a:ext cx="564586" cy="276999"/>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4BACC6"/>
                  </a:solidFill>
                  <a:effectLst/>
                  <a:uLnTx/>
                  <a:uFillTx/>
                  <a:latin typeface="游ゴシック" panose="020F0502020204030204"/>
                  <a:ea typeface="游ゴシック" panose="020B0400000000000000" pitchFamily="50" charset="-128"/>
                  <a:cs typeface="+mn-cs"/>
                </a:rPr>
                <a:t>日</a:t>
              </a:r>
            </a:p>
          </p:txBody>
        </p:sp>
      </p:grpSp>
      <p:sp>
        <p:nvSpPr>
          <p:cNvPr id="97" name="テキスト ボックス 96">
            <a:extLst>
              <a:ext uri="{FF2B5EF4-FFF2-40B4-BE49-F238E27FC236}">
                <a16:creationId xmlns:a16="http://schemas.microsoft.com/office/drawing/2014/main" id="{2AA56641-8DED-1F30-26B6-F83FCF003B7E}"/>
              </a:ext>
            </a:extLst>
          </p:cNvPr>
          <p:cNvSpPr txBox="1"/>
          <p:nvPr/>
        </p:nvSpPr>
        <p:spPr>
          <a:xfrm>
            <a:off x="94228" y="6042774"/>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24</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95" name="テキスト ボックス 94">
            <a:extLst>
              <a:ext uri="{FF2B5EF4-FFF2-40B4-BE49-F238E27FC236}">
                <a16:creationId xmlns:a16="http://schemas.microsoft.com/office/drawing/2014/main" id="{EF56D6DC-9D40-1E95-48F9-2325C8588A73}"/>
              </a:ext>
            </a:extLst>
          </p:cNvPr>
          <p:cNvSpPr txBox="1"/>
          <p:nvPr/>
        </p:nvSpPr>
        <p:spPr>
          <a:xfrm>
            <a:off x="94228" y="381052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12</a:t>
            </a:r>
            <a:r>
              <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02" name="四角形: 角を丸くする 101">
            <a:extLst>
              <a:ext uri="{FF2B5EF4-FFF2-40B4-BE49-F238E27FC236}">
                <a16:creationId xmlns:a16="http://schemas.microsoft.com/office/drawing/2014/main" id="{9265C3D5-7727-3D75-2585-C370B2F46CF0}"/>
              </a:ext>
            </a:extLst>
          </p:cNvPr>
          <p:cNvSpPr/>
          <p:nvPr/>
        </p:nvSpPr>
        <p:spPr>
          <a:xfrm>
            <a:off x="3316542" y="3923670"/>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25" name="四角形: 角を丸くする 124">
            <a:extLst>
              <a:ext uri="{FF2B5EF4-FFF2-40B4-BE49-F238E27FC236}">
                <a16:creationId xmlns:a16="http://schemas.microsoft.com/office/drawing/2014/main" id="{218695A0-B499-E6C4-ABB7-A7B21BB44A5F}"/>
              </a:ext>
            </a:extLst>
          </p:cNvPr>
          <p:cNvSpPr/>
          <p:nvPr/>
        </p:nvSpPr>
        <p:spPr>
          <a:xfrm>
            <a:off x="6600637" y="5005512"/>
            <a:ext cx="990000" cy="1386421"/>
          </a:xfrm>
          <a:prstGeom prst="roundRect">
            <a:avLst>
              <a:gd name="adj" fmla="val 6527"/>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宿日直許可</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なし</a:t>
            </a:r>
          </a:p>
        </p:txBody>
      </p:sp>
      <p:sp>
        <p:nvSpPr>
          <p:cNvPr id="100" name="四角形: 角を丸くする 99">
            <a:extLst>
              <a:ext uri="{FF2B5EF4-FFF2-40B4-BE49-F238E27FC236}">
                <a16:creationId xmlns:a16="http://schemas.microsoft.com/office/drawing/2014/main" id="{545B0C4E-1038-C8A4-278B-85D3EF0FCF1F}"/>
              </a:ext>
            </a:extLst>
          </p:cNvPr>
          <p:cNvSpPr/>
          <p:nvPr/>
        </p:nvSpPr>
        <p:spPr>
          <a:xfrm>
            <a:off x="1128645" y="3794838"/>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83" name="四角形: 角を丸くする 82">
            <a:extLst>
              <a:ext uri="{FF2B5EF4-FFF2-40B4-BE49-F238E27FC236}">
                <a16:creationId xmlns:a16="http://schemas.microsoft.com/office/drawing/2014/main" id="{2DF31E2B-8DC1-68BE-0E18-B2B131A01262}"/>
              </a:ext>
            </a:extLst>
          </p:cNvPr>
          <p:cNvSpPr/>
          <p:nvPr/>
        </p:nvSpPr>
        <p:spPr>
          <a:xfrm>
            <a:off x="1119801" y="2717332"/>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22" name="四角形: 角を丸くする 21">
            <a:extLst>
              <a:ext uri="{FF2B5EF4-FFF2-40B4-BE49-F238E27FC236}">
                <a16:creationId xmlns:a16="http://schemas.microsoft.com/office/drawing/2014/main" id="{221B511E-C257-C00D-8A26-0AFA42C04FA6}"/>
              </a:ext>
            </a:extLst>
          </p:cNvPr>
          <p:cNvSpPr/>
          <p:nvPr/>
        </p:nvSpPr>
        <p:spPr>
          <a:xfrm>
            <a:off x="3316542" y="2696362"/>
            <a:ext cx="990000" cy="331810"/>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endParaRPr kumimoji="1" lang="en-US" altLang="ja-JP"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勉強会</a:t>
            </a:r>
          </a:p>
        </p:txBody>
      </p:sp>
      <p:sp>
        <p:nvSpPr>
          <p:cNvPr id="37" name="四角形: 角を丸くする 36">
            <a:extLst>
              <a:ext uri="{FF2B5EF4-FFF2-40B4-BE49-F238E27FC236}">
                <a16:creationId xmlns:a16="http://schemas.microsoft.com/office/drawing/2014/main" id="{DC614CB7-2A80-D088-3487-49BCC70D2605}"/>
              </a:ext>
            </a:extLst>
          </p:cNvPr>
          <p:cNvSpPr/>
          <p:nvPr/>
        </p:nvSpPr>
        <p:spPr>
          <a:xfrm>
            <a:off x="5514987" y="2706039"/>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33" name="四角形: 角を丸くする 32">
            <a:extLst>
              <a:ext uri="{FF2B5EF4-FFF2-40B4-BE49-F238E27FC236}">
                <a16:creationId xmlns:a16="http://schemas.microsoft.com/office/drawing/2014/main" id="{D2FED4B6-FA27-C9F4-789E-1D40729E3771}"/>
              </a:ext>
            </a:extLst>
          </p:cNvPr>
          <p:cNvSpPr/>
          <p:nvPr/>
        </p:nvSpPr>
        <p:spPr>
          <a:xfrm>
            <a:off x="4390211" y="4693728"/>
            <a:ext cx="990000" cy="691844"/>
          </a:xfrm>
          <a:prstGeom prst="roundRect">
            <a:avLst>
              <a:gd name="adj" fmla="val 5485"/>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p>
        </p:txBody>
      </p:sp>
      <p:sp>
        <p:nvSpPr>
          <p:cNvPr id="101" name="四角形: 角を丸くする 100">
            <a:extLst>
              <a:ext uri="{FF2B5EF4-FFF2-40B4-BE49-F238E27FC236}">
                <a16:creationId xmlns:a16="http://schemas.microsoft.com/office/drawing/2014/main" id="{DCA195EF-2D05-2F6C-36B6-F4774E73D7EA}"/>
              </a:ext>
            </a:extLst>
          </p:cNvPr>
          <p:cNvSpPr/>
          <p:nvPr/>
        </p:nvSpPr>
        <p:spPr>
          <a:xfrm>
            <a:off x="2193891" y="571857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68" name="テキスト ボックス 167">
            <a:extLst>
              <a:ext uri="{FF2B5EF4-FFF2-40B4-BE49-F238E27FC236}">
                <a16:creationId xmlns:a16="http://schemas.microsoft.com/office/drawing/2014/main" id="{5C5B5E0C-CAE6-86D0-45B6-BECF42B5977B}"/>
              </a:ext>
            </a:extLst>
          </p:cNvPr>
          <p:cNvSpPr txBox="1"/>
          <p:nvPr/>
        </p:nvSpPr>
        <p:spPr>
          <a:xfrm>
            <a:off x="147999" y="115225"/>
            <a:ext cx="7011223" cy="615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Ｃ</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２水準（時間外・休日労働：年</a:t>
            </a:r>
            <a:r>
              <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1,800</a:t>
            </a:r>
            <a:r>
              <a:rPr kumimoji="1" lang="ja-JP" altLang="en-US"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rPr>
              <a:t>時間相当）働き方の例</a:t>
            </a:r>
            <a:endParaRPr kumimoji="1" lang="en-US" altLang="ja-JP" sz="1800" b="1" i="0" u="none" strike="noStrike" kern="1200" cap="none" spc="0" normalizeH="0" baseline="0" noProof="0" dirty="0">
              <a:ln>
                <a:noFill/>
              </a:ln>
              <a:solidFill>
                <a:srgbClr val="9BBB59">
                  <a:lumMod val="75000"/>
                </a:srgbClr>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卒後８年目　民間病院心臓血管外科医</a:t>
            </a:r>
          </a:p>
        </p:txBody>
      </p:sp>
      <p:sp>
        <p:nvSpPr>
          <p:cNvPr id="9" name="四角形: 角を丸くする 8">
            <a:extLst>
              <a:ext uri="{FF2B5EF4-FFF2-40B4-BE49-F238E27FC236}">
                <a16:creationId xmlns:a16="http://schemas.microsoft.com/office/drawing/2014/main" id="{A6A5FADB-FE75-7877-A688-B0FEE4C314D2}"/>
              </a:ext>
            </a:extLst>
          </p:cNvPr>
          <p:cNvSpPr/>
          <p:nvPr/>
        </p:nvSpPr>
        <p:spPr>
          <a:xfrm>
            <a:off x="2196360" y="3140094"/>
            <a:ext cx="990000" cy="220192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2" name="四角形: 角を丸くする 31">
            <a:extLst>
              <a:ext uri="{FF2B5EF4-FFF2-40B4-BE49-F238E27FC236}">
                <a16:creationId xmlns:a16="http://schemas.microsoft.com/office/drawing/2014/main" id="{EC49ACB1-8C6C-4311-5C06-9EEE276FB384}"/>
              </a:ext>
            </a:extLst>
          </p:cNvPr>
          <p:cNvSpPr/>
          <p:nvPr/>
        </p:nvSpPr>
        <p:spPr>
          <a:xfrm>
            <a:off x="4404624" y="3120396"/>
            <a:ext cx="990000" cy="977311"/>
          </a:xfrm>
          <a:prstGeom prst="roundRect">
            <a:avLst>
              <a:gd name="adj" fmla="val 6313"/>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p>
        </p:txBody>
      </p:sp>
      <p:sp>
        <p:nvSpPr>
          <p:cNvPr id="85" name="四角形: 角を丸くする 84">
            <a:extLst>
              <a:ext uri="{FF2B5EF4-FFF2-40B4-BE49-F238E27FC236}">
                <a16:creationId xmlns:a16="http://schemas.microsoft.com/office/drawing/2014/main" id="{DC8EE798-EF14-D973-90E6-FA7EC7CE3734}"/>
              </a:ext>
            </a:extLst>
          </p:cNvPr>
          <p:cNvSpPr/>
          <p:nvPr/>
        </p:nvSpPr>
        <p:spPr>
          <a:xfrm>
            <a:off x="1128645" y="3132155"/>
            <a:ext cx="990000" cy="636388"/>
          </a:xfrm>
          <a:prstGeom prst="roundRect">
            <a:avLst>
              <a:gd name="adj" fmla="val 6725"/>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外来</a:t>
            </a:r>
          </a:p>
        </p:txBody>
      </p:sp>
      <p:sp>
        <p:nvSpPr>
          <p:cNvPr id="84" name="四角形: 角を丸くする 16">
            <a:extLst>
              <a:ext uri="{FF2B5EF4-FFF2-40B4-BE49-F238E27FC236}">
                <a16:creationId xmlns:a16="http://schemas.microsoft.com/office/drawing/2014/main" id="{60599EDE-2863-C5A2-F515-5A83369E4F91}"/>
              </a:ext>
            </a:extLst>
          </p:cNvPr>
          <p:cNvSpPr/>
          <p:nvPr/>
        </p:nvSpPr>
        <p:spPr>
          <a:xfrm>
            <a:off x="7682533" y="3058383"/>
            <a:ext cx="990000" cy="3312633"/>
          </a:xfrm>
          <a:prstGeom prst="roundRect">
            <a:avLst>
              <a:gd name="adj" fmla="val 5260"/>
            </a:avLst>
          </a:prstGeom>
          <a:pattFill prst="pct30">
            <a:fgClr>
              <a:schemeClr val="bg1">
                <a:lumMod val="65000"/>
              </a:schemeClr>
            </a:fgClr>
            <a:bgClr>
              <a:schemeClr val="bg1"/>
            </a:bgClr>
          </a:patt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86" name="テキスト ボックス 85">
            <a:extLst>
              <a:ext uri="{FF2B5EF4-FFF2-40B4-BE49-F238E27FC236}">
                <a16:creationId xmlns:a16="http://schemas.microsoft.com/office/drawing/2014/main" id="{2C97AB12-BE61-26D7-AB69-A87DF0931516}"/>
              </a:ext>
            </a:extLst>
          </p:cNvPr>
          <p:cNvSpPr txBox="1"/>
          <p:nvPr/>
        </p:nvSpPr>
        <p:spPr>
          <a:xfrm>
            <a:off x="7610850" y="4401956"/>
            <a:ext cx="11160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オンコール</a:t>
            </a:r>
          </a:p>
        </p:txBody>
      </p:sp>
      <p:sp>
        <p:nvSpPr>
          <p:cNvPr id="88" name="四角形: 角を丸くする 27">
            <a:extLst>
              <a:ext uri="{FF2B5EF4-FFF2-40B4-BE49-F238E27FC236}">
                <a16:creationId xmlns:a16="http://schemas.microsoft.com/office/drawing/2014/main" id="{4B016A85-6D24-4E24-7132-01663746FAE8}"/>
              </a:ext>
            </a:extLst>
          </p:cNvPr>
          <p:cNvSpPr/>
          <p:nvPr/>
        </p:nvSpPr>
        <p:spPr>
          <a:xfrm>
            <a:off x="4403394" y="5947520"/>
            <a:ext cx="990000" cy="361800"/>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書類業務</a:t>
            </a:r>
          </a:p>
        </p:txBody>
      </p:sp>
      <p:sp>
        <p:nvSpPr>
          <p:cNvPr id="90" name="タイトル 1">
            <a:extLst>
              <a:ext uri="{FF2B5EF4-FFF2-40B4-BE49-F238E27FC236}">
                <a16:creationId xmlns:a16="http://schemas.microsoft.com/office/drawing/2014/main" id="{8909EA7D-B014-7008-98AF-977EAA87873A}"/>
              </a:ext>
            </a:extLst>
          </p:cNvPr>
          <p:cNvSpPr txBox="1">
            <a:spLocks/>
          </p:cNvSpPr>
          <p:nvPr/>
        </p:nvSpPr>
        <p:spPr>
          <a:xfrm>
            <a:off x="799903" y="6519480"/>
            <a:ext cx="4085308" cy="237365"/>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tab pos="5502275" algn="l"/>
              </a:tabLst>
              <a:defRPr/>
            </a:pP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平日時間外労働６時間</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×5</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日＋休日</a:t>
            </a:r>
            <a:r>
              <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24</a:t>
            </a:r>
            <a:r>
              <a:rPr kumimoji="0" lang="ja-JP" altLang="en-US"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rPr>
              <a:t>時間労働</a:t>
            </a:r>
            <a:endParaRPr kumimoji="0" lang="en-US" altLang="ja-JP" sz="105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j-cs"/>
            </a:endParaRPr>
          </a:p>
        </p:txBody>
      </p:sp>
      <p:sp>
        <p:nvSpPr>
          <p:cNvPr id="99" name="四角形: 角を丸くする 82">
            <a:extLst>
              <a:ext uri="{FF2B5EF4-FFF2-40B4-BE49-F238E27FC236}">
                <a16:creationId xmlns:a16="http://schemas.microsoft.com/office/drawing/2014/main" id="{2DF31E2B-8DC1-68BE-0E18-B2B131A01262}"/>
              </a:ext>
            </a:extLst>
          </p:cNvPr>
          <p:cNvSpPr/>
          <p:nvPr/>
        </p:nvSpPr>
        <p:spPr>
          <a:xfrm>
            <a:off x="2213848" y="2708920"/>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104" name="四角形: 角を丸くする 82">
            <a:extLst>
              <a:ext uri="{FF2B5EF4-FFF2-40B4-BE49-F238E27FC236}">
                <a16:creationId xmlns:a16="http://schemas.microsoft.com/office/drawing/2014/main" id="{2DF31E2B-8DC1-68BE-0E18-B2B131A01262}"/>
              </a:ext>
            </a:extLst>
          </p:cNvPr>
          <p:cNvSpPr/>
          <p:nvPr/>
        </p:nvSpPr>
        <p:spPr>
          <a:xfrm>
            <a:off x="4395056" y="2703071"/>
            <a:ext cx="990000" cy="267485"/>
          </a:xfrm>
          <a:prstGeom prst="roundRect">
            <a:avLst/>
          </a:prstGeom>
          <a:solidFill>
            <a:srgbClr val="FFC0BD"/>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a:t>
            </a:r>
          </a:p>
        </p:txBody>
      </p:sp>
      <p:sp>
        <p:nvSpPr>
          <p:cNvPr id="87" name="四角形: 角を丸くする 86">
            <a:extLst>
              <a:ext uri="{FF2B5EF4-FFF2-40B4-BE49-F238E27FC236}">
                <a16:creationId xmlns:a16="http://schemas.microsoft.com/office/drawing/2014/main" id="{DE7A1C09-4E8A-1558-ED4A-CD7CC3C92308}"/>
              </a:ext>
            </a:extLst>
          </p:cNvPr>
          <p:cNvSpPr/>
          <p:nvPr/>
        </p:nvSpPr>
        <p:spPr>
          <a:xfrm>
            <a:off x="1128645" y="4027655"/>
            <a:ext cx="990000" cy="1602264"/>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患者急変あり</a:t>
            </a:r>
            <a:endParaRPr kumimoji="1" lang="ja-JP" altLang="en-US" sz="105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7" name="四角形: 角を丸くする 27">
            <a:extLst>
              <a:ext uri="{FF2B5EF4-FFF2-40B4-BE49-F238E27FC236}">
                <a16:creationId xmlns:a16="http://schemas.microsoft.com/office/drawing/2014/main" id="{4B016A85-6D24-4E24-7132-01663746FAE8}"/>
              </a:ext>
            </a:extLst>
          </p:cNvPr>
          <p:cNvSpPr/>
          <p:nvPr/>
        </p:nvSpPr>
        <p:spPr>
          <a:xfrm>
            <a:off x="1126184" y="5641827"/>
            <a:ext cx="990000" cy="316782"/>
          </a:xfrm>
          <a:prstGeom prst="roundRect">
            <a:avLst>
              <a:gd name="adj" fmla="val 12658"/>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事務業務</a:t>
            </a:r>
          </a:p>
        </p:txBody>
      </p:sp>
      <p:sp>
        <p:nvSpPr>
          <p:cNvPr id="110" name="四角形: 角を丸くする 86">
            <a:extLst>
              <a:ext uri="{FF2B5EF4-FFF2-40B4-BE49-F238E27FC236}">
                <a16:creationId xmlns:a16="http://schemas.microsoft.com/office/drawing/2014/main" id="{DE7A1C09-4E8A-1558-ED4A-CD7CC3C92308}"/>
              </a:ext>
            </a:extLst>
          </p:cNvPr>
          <p:cNvSpPr/>
          <p:nvPr/>
        </p:nvSpPr>
        <p:spPr>
          <a:xfrm>
            <a:off x="2193891" y="5349313"/>
            <a:ext cx="990000" cy="348693"/>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1" name="四角形: 角を丸くする 140">
            <a:extLst>
              <a:ext uri="{FF2B5EF4-FFF2-40B4-BE49-F238E27FC236}">
                <a16:creationId xmlns:a16="http://schemas.microsoft.com/office/drawing/2014/main" id="{6EE6429F-CFB7-A179-3CF5-378685F081E3}"/>
              </a:ext>
            </a:extLst>
          </p:cNvPr>
          <p:cNvSpPr/>
          <p:nvPr/>
        </p:nvSpPr>
        <p:spPr>
          <a:xfrm>
            <a:off x="2213516" y="5954223"/>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113" name="四角形: 角を丸くする 8">
            <a:extLst>
              <a:ext uri="{FF2B5EF4-FFF2-40B4-BE49-F238E27FC236}">
                <a16:creationId xmlns:a16="http://schemas.microsoft.com/office/drawing/2014/main" id="{A6A5FADB-FE75-7877-A688-B0FEE4C314D2}"/>
              </a:ext>
            </a:extLst>
          </p:cNvPr>
          <p:cNvSpPr/>
          <p:nvPr/>
        </p:nvSpPr>
        <p:spPr>
          <a:xfrm>
            <a:off x="3313815" y="4526262"/>
            <a:ext cx="990000" cy="1844755"/>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4" name="四角形: 角を丸くする 38">
            <a:extLst>
              <a:ext uri="{FF2B5EF4-FFF2-40B4-BE49-F238E27FC236}">
                <a16:creationId xmlns:a16="http://schemas.microsoft.com/office/drawing/2014/main" id="{C1390346-B762-7D58-505C-1B37963F805D}"/>
              </a:ext>
            </a:extLst>
          </p:cNvPr>
          <p:cNvSpPr/>
          <p:nvPr/>
        </p:nvSpPr>
        <p:spPr>
          <a:xfrm>
            <a:off x="3324220" y="3126270"/>
            <a:ext cx="990000" cy="774640"/>
          </a:xfrm>
          <a:prstGeom prst="roundRect">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5" name="四角形: 角を丸くする 8">
            <a:extLst>
              <a:ext uri="{FF2B5EF4-FFF2-40B4-BE49-F238E27FC236}">
                <a16:creationId xmlns:a16="http://schemas.microsoft.com/office/drawing/2014/main" id="{A6A5FADB-FE75-7877-A688-B0FEE4C314D2}"/>
              </a:ext>
            </a:extLst>
          </p:cNvPr>
          <p:cNvSpPr/>
          <p:nvPr/>
        </p:nvSpPr>
        <p:spPr>
          <a:xfrm>
            <a:off x="6601409" y="2710651"/>
            <a:ext cx="990000" cy="1258675"/>
          </a:xfrm>
          <a:prstGeom prst="roundRect">
            <a:avLst>
              <a:gd name="adj" fmla="val 4242"/>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6" name="四角形: 角を丸くする 8">
            <a:extLst>
              <a:ext uri="{FF2B5EF4-FFF2-40B4-BE49-F238E27FC236}">
                <a16:creationId xmlns:a16="http://schemas.microsoft.com/office/drawing/2014/main" id="{A6A5FADB-FE75-7877-A688-B0FEE4C314D2}"/>
              </a:ext>
            </a:extLst>
          </p:cNvPr>
          <p:cNvSpPr/>
          <p:nvPr/>
        </p:nvSpPr>
        <p:spPr>
          <a:xfrm>
            <a:off x="5498852" y="3140093"/>
            <a:ext cx="990000" cy="1852366"/>
          </a:xfrm>
          <a:prstGeom prst="roundRect">
            <a:avLst>
              <a:gd name="adj" fmla="val 4242"/>
            </a:avLst>
          </a:prstGeom>
          <a:solidFill>
            <a:schemeClr val="accent3">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17" name="四角形: 角を丸くする 100">
            <a:extLst>
              <a:ext uri="{FF2B5EF4-FFF2-40B4-BE49-F238E27FC236}">
                <a16:creationId xmlns:a16="http://schemas.microsoft.com/office/drawing/2014/main" id="{DCA195EF-2D05-2F6C-36B6-F4774E73D7EA}"/>
              </a:ext>
            </a:extLst>
          </p:cNvPr>
          <p:cNvSpPr/>
          <p:nvPr/>
        </p:nvSpPr>
        <p:spPr>
          <a:xfrm>
            <a:off x="5496083" y="542285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18" name="四角形: 角を丸くする 86">
            <a:extLst>
              <a:ext uri="{FF2B5EF4-FFF2-40B4-BE49-F238E27FC236}">
                <a16:creationId xmlns:a16="http://schemas.microsoft.com/office/drawing/2014/main" id="{DE7A1C09-4E8A-1558-ED4A-CD7CC3C92308}"/>
              </a:ext>
            </a:extLst>
          </p:cNvPr>
          <p:cNvSpPr/>
          <p:nvPr/>
        </p:nvSpPr>
        <p:spPr>
          <a:xfrm>
            <a:off x="5483850" y="5085184"/>
            <a:ext cx="990000" cy="323457"/>
          </a:xfrm>
          <a:prstGeom prst="roundRect">
            <a:avLst>
              <a:gd name="adj" fmla="val 11299"/>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19" name="四角形: 角を丸くする 140">
            <a:extLst>
              <a:ext uri="{FF2B5EF4-FFF2-40B4-BE49-F238E27FC236}">
                <a16:creationId xmlns:a16="http://schemas.microsoft.com/office/drawing/2014/main" id="{6EE6429F-CFB7-A179-3CF5-378685F081E3}"/>
              </a:ext>
            </a:extLst>
          </p:cNvPr>
          <p:cNvSpPr/>
          <p:nvPr/>
        </p:nvSpPr>
        <p:spPr>
          <a:xfrm>
            <a:off x="5502522" y="5650634"/>
            <a:ext cx="990000" cy="418723"/>
          </a:xfrm>
          <a:prstGeom prst="roundRect">
            <a:avLst>
              <a:gd name="adj" fmla="val 10296"/>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手術記事記載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ビデオ編集</a:t>
            </a:r>
          </a:p>
        </p:txBody>
      </p:sp>
      <p:sp>
        <p:nvSpPr>
          <p:cNvPr id="35" name="四角形: 角を丸くする 34">
            <a:extLst>
              <a:ext uri="{FF2B5EF4-FFF2-40B4-BE49-F238E27FC236}">
                <a16:creationId xmlns:a16="http://schemas.microsoft.com/office/drawing/2014/main" id="{AF8604E1-237D-029A-FD5A-A5D5ED185173}"/>
              </a:ext>
            </a:extLst>
          </p:cNvPr>
          <p:cNvSpPr/>
          <p:nvPr/>
        </p:nvSpPr>
        <p:spPr>
          <a:xfrm>
            <a:off x="6587544" y="4217204"/>
            <a:ext cx="990000" cy="526517"/>
          </a:xfrm>
          <a:prstGeom prst="roundRect">
            <a:avLst/>
          </a:prstGeom>
          <a:solidFill>
            <a:schemeClr val="bg1">
              <a:lumMod val="65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症例登録</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サマリー記載</a:t>
            </a:r>
            <a:endParaRPr kumimoji="1" lang="en-US" altLang="ja-JP"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症状詳記</a:t>
            </a:r>
          </a:p>
        </p:txBody>
      </p:sp>
      <p:sp>
        <p:nvSpPr>
          <p:cNvPr id="129" name="四角形: 角を丸くする 100">
            <a:extLst>
              <a:ext uri="{FF2B5EF4-FFF2-40B4-BE49-F238E27FC236}">
                <a16:creationId xmlns:a16="http://schemas.microsoft.com/office/drawing/2014/main" id="{DCA195EF-2D05-2F6C-36B6-F4774E73D7EA}"/>
              </a:ext>
            </a:extLst>
          </p:cNvPr>
          <p:cNvSpPr/>
          <p:nvPr/>
        </p:nvSpPr>
        <p:spPr>
          <a:xfrm>
            <a:off x="4398553" y="4123116"/>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0" name="四角形: 角を丸くする 38">
            <a:extLst>
              <a:ext uri="{FF2B5EF4-FFF2-40B4-BE49-F238E27FC236}">
                <a16:creationId xmlns:a16="http://schemas.microsoft.com/office/drawing/2014/main" id="{C1390346-B762-7D58-505C-1B37963F805D}"/>
              </a:ext>
            </a:extLst>
          </p:cNvPr>
          <p:cNvSpPr/>
          <p:nvPr/>
        </p:nvSpPr>
        <p:spPr>
          <a:xfrm>
            <a:off x="4409417" y="5412406"/>
            <a:ext cx="990000" cy="508279"/>
          </a:xfrm>
          <a:prstGeom prst="roundRect">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31" name="四角形: 角を丸くする 163">
            <a:extLst>
              <a:ext uri="{FF2B5EF4-FFF2-40B4-BE49-F238E27FC236}">
                <a16:creationId xmlns:a16="http://schemas.microsoft.com/office/drawing/2014/main" id="{906FE714-4539-F213-EB8C-E9127A7AD82D}"/>
              </a:ext>
            </a:extLst>
          </p:cNvPr>
          <p:cNvSpPr/>
          <p:nvPr/>
        </p:nvSpPr>
        <p:spPr>
          <a:xfrm>
            <a:off x="7678564" y="5629918"/>
            <a:ext cx="980198" cy="644253"/>
          </a:xfrm>
          <a:prstGeom prst="roundRect">
            <a:avLst>
              <a:gd name="adj" fmla="val 7993"/>
            </a:avLst>
          </a:prstGeom>
          <a:solidFill>
            <a:schemeClr val="accent2">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読み物</a:t>
            </a:r>
            <a:endParaRPr kumimoji="1" lang="en-US" altLang="ja-JP"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書き物</a:t>
            </a:r>
          </a:p>
        </p:txBody>
      </p:sp>
      <p:pic>
        <p:nvPicPr>
          <p:cNvPr id="132" name="図 131" descr="テキスト が含まれている画像&#10;&#10;自動的に生成された説明">
            <a:extLst>
              <a:ext uri="{FF2B5EF4-FFF2-40B4-BE49-F238E27FC236}">
                <a16:creationId xmlns:a16="http://schemas.microsoft.com/office/drawing/2014/main" id="{AD80001B-F969-5D15-EFE4-7C7BB50EEA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73446" y="6180621"/>
            <a:ext cx="321884" cy="200707"/>
          </a:xfrm>
          <a:prstGeom prst="rect">
            <a:avLst/>
          </a:prstGeom>
        </p:spPr>
      </p:pic>
      <p:sp>
        <p:nvSpPr>
          <p:cNvPr id="133" name="四角形: 角を丸くする 100">
            <a:extLst>
              <a:ext uri="{FF2B5EF4-FFF2-40B4-BE49-F238E27FC236}">
                <a16:creationId xmlns:a16="http://schemas.microsoft.com/office/drawing/2014/main" id="{DCA195EF-2D05-2F6C-36B6-F4774E73D7EA}"/>
              </a:ext>
            </a:extLst>
          </p:cNvPr>
          <p:cNvSpPr/>
          <p:nvPr/>
        </p:nvSpPr>
        <p:spPr>
          <a:xfrm>
            <a:off x="6607794" y="3997104"/>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4" name="四角形: 角を丸くする 100">
            <a:extLst>
              <a:ext uri="{FF2B5EF4-FFF2-40B4-BE49-F238E27FC236}">
                <a16:creationId xmlns:a16="http://schemas.microsoft.com/office/drawing/2014/main" id="{DCA195EF-2D05-2F6C-36B6-F4774E73D7EA}"/>
              </a:ext>
            </a:extLst>
          </p:cNvPr>
          <p:cNvSpPr/>
          <p:nvPr/>
        </p:nvSpPr>
        <p:spPr>
          <a:xfrm>
            <a:off x="6594195" y="4785412"/>
            <a:ext cx="990000" cy="210226"/>
          </a:xfrm>
          <a:prstGeom prst="roundRect">
            <a:avLst/>
          </a:prstGeom>
          <a:solidFill>
            <a:srgbClr val="CCCC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食事・休憩</a:t>
            </a:r>
          </a:p>
        </p:txBody>
      </p:sp>
      <p:sp>
        <p:nvSpPr>
          <p:cNvPr id="135" name="四角形: 角を丸くする 19">
            <a:extLst>
              <a:ext uri="{FF2B5EF4-FFF2-40B4-BE49-F238E27FC236}">
                <a16:creationId xmlns:a16="http://schemas.microsoft.com/office/drawing/2014/main" id="{A4BB301B-162C-4E3C-8CF4-F7102C4D035A}"/>
              </a:ext>
            </a:extLst>
          </p:cNvPr>
          <p:cNvSpPr/>
          <p:nvPr/>
        </p:nvSpPr>
        <p:spPr>
          <a:xfrm>
            <a:off x="7665898" y="2697117"/>
            <a:ext cx="990000" cy="331293"/>
          </a:xfrm>
          <a:prstGeom prst="roundRect">
            <a:avLst>
              <a:gd name="adj" fmla="val 8792"/>
            </a:avLst>
          </a:prstGeom>
          <a:solidFill>
            <a:schemeClr val="accent4">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宿直</a:t>
            </a:r>
            <a:endPar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ja-JP" altLang="en-US" sz="9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許可なし</a:t>
            </a:r>
          </a:p>
        </p:txBody>
      </p:sp>
      <p:sp>
        <p:nvSpPr>
          <p:cNvPr id="142" name="テキスト ボックス 141">
            <a:extLst>
              <a:ext uri="{FF2B5EF4-FFF2-40B4-BE49-F238E27FC236}">
                <a16:creationId xmlns:a16="http://schemas.microsoft.com/office/drawing/2014/main" id="{E961A6AF-5336-C4EE-0397-2FEFA43F12D1}"/>
              </a:ext>
            </a:extLst>
          </p:cNvPr>
          <p:cNvSpPr txBox="1"/>
          <p:nvPr/>
        </p:nvSpPr>
        <p:spPr>
          <a:xfrm>
            <a:off x="1835696" y="14775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3" name="テキスト ボックス 142">
            <a:extLst>
              <a:ext uri="{FF2B5EF4-FFF2-40B4-BE49-F238E27FC236}">
                <a16:creationId xmlns:a16="http://schemas.microsoft.com/office/drawing/2014/main" id="{E961A6AF-5336-C4EE-0397-2FEFA43F12D1}"/>
              </a:ext>
            </a:extLst>
          </p:cNvPr>
          <p:cNvSpPr txBox="1"/>
          <p:nvPr/>
        </p:nvSpPr>
        <p:spPr>
          <a:xfrm>
            <a:off x="3244596" y="1467798"/>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4" name="テキスト ボックス 143">
            <a:extLst>
              <a:ext uri="{FF2B5EF4-FFF2-40B4-BE49-F238E27FC236}">
                <a16:creationId xmlns:a16="http://schemas.microsoft.com/office/drawing/2014/main" id="{E961A6AF-5336-C4EE-0397-2FEFA43F12D1}"/>
              </a:ext>
            </a:extLst>
          </p:cNvPr>
          <p:cNvSpPr txBox="1"/>
          <p:nvPr/>
        </p:nvSpPr>
        <p:spPr>
          <a:xfrm>
            <a:off x="6052908"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45" name="テキスト ボックス 144">
            <a:extLst>
              <a:ext uri="{FF2B5EF4-FFF2-40B4-BE49-F238E27FC236}">
                <a16:creationId xmlns:a16="http://schemas.microsoft.com/office/drawing/2014/main" id="{E961A6AF-5336-C4EE-0397-2FEFA43F12D1}"/>
              </a:ext>
            </a:extLst>
          </p:cNvPr>
          <p:cNvSpPr txBox="1"/>
          <p:nvPr/>
        </p:nvSpPr>
        <p:spPr>
          <a:xfrm>
            <a:off x="5188812" y="1484784"/>
            <a:ext cx="319292" cy="377026"/>
          </a:xfrm>
          <a:prstGeom prst="rect">
            <a:avLst/>
          </a:prstGeom>
          <a:solidFill>
            <a:schemeClr val="bg1"/>
          </a:solid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宿直</a:t>
            </a:r>
            <a:endParaRPr kumimoji="1" lang="en-US" altLang="ja-JP" sz="10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grpSp>
        <p:nvGrpSpPr>
          <p:cNvPr id="103" name="グループ化 102"/>
          <p:cNvGrpSpPr/>
          <p:nvPr/>
        </p:nvGrpSpPr>
        <p:grpSpPr>
          <a:xfrm>
            <a:off x="6875205" y="116632"/>
            <a:ext cx="2268795" cy="670967"/>
            <a:chOff x="6732239" y="154501"/>
            <a:chExt cx="2521331" cy="670967"/>
          </a:xfrm>
        </p:grpSpPr>
        <p:pic>
          <p:nvPicPr>
            <p:cNvPr id="121" name="図 120" descr="テキスト が含まれている画像&#10;&#10;自動的に生成された説明">
              <a:extLst>
                <a:ext uri="{FF2B5EF4-FFF2-40B4-BE49-F238E27FC236}">
                  <a16:creationId xmlns:a16="http://schemas.microsoft.com/office/drawing/2014/main" id="{E05E15FE-52A0-A2C6-4A12-4BD90CCC7C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3133" y="564752"/>
              <a:ext cx="315542" cy="196752"/>
            </a:xfrm>
            <a:prstGeom prst="rect">
              <a:avLst/>
            </a:prstGeom>
          </p:spPr>
        </p:pic>
        <p:sp>
          <p:nvSpPr>
            <p:cNvPr id="126" name="テキスト ボックス 125">
              <a:extLst>
                <a:ext uri="{FF2B5EF4-FFF2-40B4-BE49-F238E27FC236}">
                  <a16:creationId xmlns:a16="http://schemas.microsoft.com/office/drawing/2014/main" id="{0ADBD46C-7C8D-BD9E-258A-48FA951C5E5A}"/>
                </a:ext>
              </a:extLst>
            </p:cNvPr>
            <p:cNvSpPr txBox="1"/>
            <p:nvPr/>
          </p:nvSpPr>
          <p:spPr>
            <a:xfrm>
              <a:off x="6972206" y="154501"/>
              <a:ext cx="2281364" cy="38164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：時間外・休日労働</a:t>
              </a:r>
              <a:endParaRPr kumimoji="1" lang="en-US" altLang="ja-JP"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80000"/>
                </a:lnSpc>
                <a:spcBef>
                  <a:spcPts val="0"/>
                </a:spcBef>
                <a:spcAft>
                  <a:spcPts val="0"/>
                </a:spcAft>
                <a:buClrTx/>
                <a:buSzTx/>
                <a:buFontTx/>
                <a:buNone/>
                <a:tabLst/>
                <a:defRPr/>
              </a:pPr>
              <a:r>
                <a:rPr kumimoji="1" lang="ja-JP" altLang="en-US" sz="95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（上限規制の対象となるもの）</a:t>
              </a:r>
            </a:p>
          </p:txBody>
        </p:sp>
        <p:sp>
          <p:nvSpPr>
            <p:cNvPr id="127" name="テキスト ボックス 126">
              <a:extLst>
                <a:ext uri="{FF2B5EF4-FFF2-40B4-BE49-F238E27FC236}">
                  <a16:creationId xmlns:a16="http://schemas.microsoft.com/office/drawing/2014/main" id="{CBF10896-8B6E-C0BB-E4EC-434AC12585A5}"/>
                </a:ext>
              </a:extLst>
            </p:cNvPr>
            <p:cNvSpPr txBox="1"/>
            <p:nvPr/>
          </p:nvSpPr>
          <p:spPr>
            <a:xfrm>
              <a:off x="6941647" y="517691"/>
              <a:ext cx="1921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：自己研鑽</a:t>
              </a:r>
            </a:p>
          </p:txBody>
        </p:sp>
        <p:sp>
          <p:nvSpPr>
            <p:cNvPr id="128" name="四角形: 角を丸くする 38">
              <a:extLst>
                <a:ext uri="{FF2B5EF4-FFF2-40B4-BE49-F238E27FC236}">
                  <a16:creationId xmlns:a16="http://schemas.microsoft.com/office/drawing/2014/main" id="{C1390346-B762-7D58-505C-1B37963F805D}"/>
                </a:ext>
              </a:extLst>
            </p:cNvPr>
            <p:cNvSpPr/>
            <p:nvPr/>
          </p:nvSpPr>
          <p:spPr>
            <a:xfrm>
              <a:off x="6732239" y="177741"/>
              <a:ext cx="328933" cy="188246"/>
            </a:xfrm>
            <a:prstGeom prst="roundRect">
              <a:avLst/>
            </a:prstGeom>
            <a:solidFill>
              <a:srgbClr val="FFFFFF"/>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mn-cs"/>
              </a:endParaRPr>
            </a:p>
          </p:txBody>
        </p:sp>
      </p:grpSp>
      <p:sp>
        <p:nvSpPr>
          <p:cNvPr id="146" name="テキスト ボックス 145">
            <a:extLst>
              <a:ext uri="{FF2B5EF4-FFF2-40B4-BE49-F238E27FC236}">
                <a16:creationId xmlns:a16="http://schemas.microsoft.com/office/drawing/2014/main" id="{5271C58A-CE5E-317A-FE71-6F90559BF462}"/>
              </a:ext>
            </a:extLst>
          </p:cNvPr>
          <p:cNvSpPr txBox="1"/>
          <p:nvPr/>
        </p:nvSpPr>
        <p:spPr>
          <a:xfrm>
            <a:off x="94228" y="2968388"/>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８：</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47" name="テキスト ボックス 146">
            <a:extLst>
              <a:ext uri="{FF2B5EF4-FFF2-40B4-BE49-F238E27FC236}">
                <a16:creationId xmlns:a16="http://schemas.microsoft.com/office/drawing/2014/main" id="{F2F41DA5-EEDC-1C72-9E65-ABFFC30412D0}"/>
              </a:ext>
            </a:extLst>
          </p:cNvPr>
          <p:cNvSpPr txBox="1"/>
          <p:nvPr/>
        </p:nvSpPr>
        <p:spPr>
          <a:xfrm>
            <a:off x="103670" y="4890646"/>
            <a:ext cx="94938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17</a:t>
            </a:r>
            <a:r>
              <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a:t>
            </a:r>
            <a:r>
              <a:rPr kumimoji="1" lang="en-US" altLang="ja-JP"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rPr>
              <a:t>00</a:t>
            </a:r>
            <a:endParaRPr kumimoji="1" lang="ja-JP" altLang="en-US" sz="1600" b="1" i="0" u="none" strike="noStrike" kern="1200" cap="none" spc="0" normalizeH="0" baseline="0" noProof="0" dirty="0">
              <a:ln>
                <a:noFill/>
              </a:ln>
              <a:solidFill>
                <a:srgbClr val="FF6600"/>
              </a:solidFill>
              <a:effectLst/>
              <a:uLnTx/>
              <a:uFillTx/>
              <a:latin typeface="游ゴシック" panose="020B0400000000000000" pitchFamily="50" charset="-128"/>
              <a:ea typeface="游ゴシック" panose="020B0400000000000000" pitchFamily="50" charset="-128"/>
              <a:cs typeface="+mn-cs"/>
            </a:endParaRPr>
          </a:p>
        </p:txBody>
      </p:sp>
      <p:sp>
        <p:nvSpPr>
          <p:cNvPr id="150" name="正方形/長方形 149"/>
          <p:cNvSpPr/>
          <p:nvPr/>
        </p:nvSpPr>
        <p:spPr>
          <a:xfrm>
            <a:off x="1065446" y="305488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52" name="四角形: 角を丸くする 27">
            <a:extLst>
              <a:ext uri="{FF2B5EF4-FFF2-40B4-BE49-F238E27FC236}">
                <a16:creationId xmlns:a16="http://schemas.microsoft.com/office/drawing/2014/main" id="{4B016A85-6D24-4E24-7132-01663746FAE8}"/>
              </a:ext>
            </a:extLst>
          </p:cNvPr>
          <p:cNvSpPr/>
          <p:nvPr/>
        </p:nvSpPr>
        <p:spPr>
          <a:xfrm>
            <a:off x="3313815" y="4149179"/>
            <a:ext cx="990000" cy="361800"/>
          </a:xfrm>
          <a:prstGeom prst="roundRect">
            <a:avLst>
              <a:gd name="adj" fmla="val 12658"/>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カルテ記載</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6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カンファレンス準備</a:t>
            </a:r>
            <a:endPar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3" name="四角形: 角を丸くする 86">
            <a:extLst>
              <a:ext uri="{FF2B5EF4-FFF2-40B4-BE49-F238E27FC236}">
                <a16:creationId xmlns:a16="http://schemas.microsoft.com/office/drawing/2014/main" id="{DE7A1C09-4E8A-1558-ED4A-CD7CC3C92308}"/>
              </a:ext>
            </a:extLst>
          </p:cNvPr>
          <p:cNvSpPr/>
          <p:nvPr/>
        </p:nvSpPr>
        <p:spPr>
          <a:xfrm>
            <a:off x="4395996" y="4358751"/>
            <a:ext cx="990000" cy="323719"/>
          </a:xfrm>
          <a:prstGeom prst="roundRect">
            <a:avLst>
              <a:gd name="adj" fmla="val 11299"/>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病棟業務</a:t>
            </a:r>
          </a:p>
        </p:txBody>
      </p:sp>
      <p:sp>
        <p:nvSpPr>
          <p:cNvPr id="155" name="四角形: 角を丸くする 138">
            <a:extLst>
              <a:ext uri="{FF2B5EF4-FFF2-40B4-BE49-F238E27FC236}">
                <a16:creationId xmlns:a16="http://schemas.microsoft.com/office/drawing/2014/main" id="{A63A61FA-8F91-5439-3315-0A62D760552E}"/>
              </a:ext>
            </a:extLst>
          </p:cNvPr>
          <p:cNvSpPr/>
          <p:nvPr/>
        </p:nvSpPr>
        <p:spPr>
          <a:xfrm>
            <a:off x="2193824" y="5022838"/>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6" name="四角形: 角を丸くする 138">
            <a:extLst>
              <a:ext uri="{FF2B5EF4-FFF2-40B4-BE49-F238E27FC236}">
                <a16:creationId xmlns:a16="http://schemas.microsoft.com/office/drawing/2014/main" id="{A63A61FA-8F91-5439-3315-0A62D760552E}"/>
              </a:ext>
            </a:extLst>
          </p:cNvPr>
          <p:cNvSpPr/>
          <p:nvPr/>
        </p:nvSpPr>
        <p:spPr>
          <a:xfrm>
            <a:off x="4393356" y="5055936"/>
            <a:ext cx="984194" cy="313763"/>
          </a:xfrm>
          <a:prstGeom prst="roundRect">
            <a:avLst>
              <a:gd name="adj" fmla="val 8693"/>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処置</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7" name="四角形: 角を丸くする 138">
            <a:extLst>
              <a:ext uri="{FF2B5EF4-FFF2-40B4-BE49-F238E27FC236}">
                <a16:creationId xmlns:a16="http://schemas.microsoft.com/office/drawing/2014/main" id="{A63A61FA-8F91-5439-3315-0A62D760552E}"/>
              </a:ext>
            </a:extLst>
          </p:cNvPr>
          <p:cNvSpPr/>
          <p:nvPr/>
        </p:nvSpPr>
        <p:spPr>
          <a:xfrm>
            <a:off x="1134748" y="5043786"/>
            <a:ext cx="984194" cy="578562"/>
          </a:xfrm>
          <a:prstGeom prst="roundRect">
            <a:avLst>
              <a:gd name="adj" fmla="val 8693"/>
            </a:avLst>
          </a:prstGeom>
          <a:solidFill>
            <a:schemeClr val="tx2">
              <a:lumMod val="40000"/>
              <a:lumOff val="6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8" name="四角形: 角を丸くする 138">
            <a:extLst>
              <a:ext uri="{FF2B5EF4-FFF2-40B4-BE49-F238E27FC236}">
                <a16:creationId xmlns:a16="http://schemas.microsoft.com/office/drawing/2014/main" id="{A63A61FA-8F91-5439-3315-0A62D760552E}"/>
              </a:ext>
            </a:extLst>
          </p:cNvPr>
          <p:cNvSpPr/>
          <p:nvPr/>
        </p:nvSpPr>
        <p:spPr>
          <a:xfrm>
            <a:off x="3314583" y="5021666"/>
            <a:ext cx="984194" cy="1334739"/>
          </a:xfrm>
          <a:prstGeom prst="roundRect">
            <a:avLst>
              <a:gd name="adj" fmla="val 3644"/>
            </a:avLst>
          </a:prstGeom>
          <a:solidFill>
            <a:schemeClr val="accent3">
              <a:lumMod val="60000"/>
              <a:lumOff val="40000"/>
            </a:schemeClr>
          </a:solidFill>
          <a:ln w="9525">
            <a:solidFill>
              <a:srgbClr val="FF66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緊急</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手術</a:t>
            </a:r>
            <a:endParaRPr kumimoji="1" lang="en-US" altLang="ja-JP" sz="18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a:t>
            </a:r>
            <a:r>
              <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26</a:t>
            </a:r>
            <a:r>
              <a:rPr kumimoji="1" lang="ja-JP" altLang="en-US"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rPr>
              <a:t>時）</a:t>
            </a:r>
            <a:endParaRPr kumimoji="1" lang="en-US" altLang="ja-JP" sz="1000" b="1" i="0" u="none" strike="noStrike" kern="120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51" name="正方形/長方形 150"/>
          <p:cNvSpPr/>
          <p:nvPr/>
        </p:nvSpPr>
        <p:spPr>
          <a:xfrm>
            <a:off x="1058347" y="5016021"/>
            <a:ext cx="5472000" cy="36000"/>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9" name="タイトル 1">
            <a:extLst>
              <a:ext uri="{FF2B5EF4-FFF2-40B4-BE49-F238E27FC236}">
                <a16:creationId xmlns:a16="http://schemas.microsoft.com/office/drawing/2014/main" id="{8909EA7D-B014-7008-98AF-977EAA87873A}"/>
              </a:ext>
            </a:extLst>
          </p:cNvPr>
          <p:cNvSpPr txBox="1">
            <a:spLocks/>
          </p:cNvSpPr>
          <p:nvPr/>
        </p:nvSpPr>
        <p:spPr>
          <a:xfrm>
            <a:off x="6524443" y="6506515"/>
            <a:ext cx="2592287" cy="21602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医師の水準別働き方の例</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002522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52EEED95-EF18-A587-42B0-964BBAF6DD06}"/>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35A6AB06-7CE5-21F3-C4E3-B54992F6BD4F}"/>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8F5FB6CF-87DE-F38E-6A87-CDC075372796}"/>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7" name="テキスト ボックス 6">
            <a:extLst>
              <a:ext uri="{FF2B5EF4-FFF2-40B4-BE49-F238E27FC236}">
                <a16:creationId xmlns:a16="http://schemas.microsoft.com/office/drawing/2014/main" id="{D4171385-0BF9-3CA8-48A7-8AD1D25F160E}"/>
              </a:ext>
            </a:extLst>
          </p:cNvPr>
          <p:cNvSpPr txBox="1"/>
          <p:nvPr/>
        </p:nvSpPr>
        <p:spPr>
          <a:xfrm>
            <a:off x="755576" y="3413531"/>
            <a:ext cx="8064896" cy="738664"/>
          </a:xfrm>
          <a:prstGeom prst="rect">
            <a:avLst/>
          </a:prstGeom>
          <a:noFill/>
        </p:spPr>
        <p:txBody>
          <a:bodyPr wrap="square">
            <a:spAutoFit/>
          </a:bodyPr>
          <a:lstStyle/>
          <a:p>
            <a:pPr marL="152400" marR="0" lvl="0" indent="-15240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00" cap="none" spc="0" normalizeH="0" baseline="0" noProof="0" dirty="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Times New Roman" panose="02020603050405020304" pitchFamily="18" charset="0"/>
              </a:rPr>
              <a:t>制度の基本について～医師の健康を守る働き方～</a:t>
            </a:r>
          </a:p>
        </p:txBody>
      </p:sp>
      <p:sp>
        <p:nvSpPr>
          <p:cNvPr id="2" name="正方形/長方形 1">
            <a:extLst>
              <a:ext uri="{FF2B5EF4-FFF2-40B4-BE49-F238E27FC236}">
                <a16:creationId xmlns:a16="http://schemas.microsoft.com/office/drawing/2014/main" id="{4B0298A5-46FE-44FA-761F-A6E1B22A8165}"/>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0141E5E6-42C0-7147-7242-7B0FB4033273}"/>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92703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1077218"/>
          </a:xfrm>
          <a:prstGeom prst="rect">
            <a:avLst/>
          </a:prstGeom>
          <a:noFill/>
        </p:spPr>
        <p:txBody>
          <a:bodyPr wrap="square">
            <a:spAutoFit/>
          </a:bodyPr>
          <a:lstStyle/>
          <a:p>
            <a:pPr algn="ctr"/>
            <a:r>
              <a:rPr kumimoji="1" lang="en-US" altLang="ja-JP" sz="2800" b="1" dirty="0">
                <a:solidFill>
                  <a:schemeClr val="tx1">
                    <a:lumMod val="75000"/>
                    <a:lumOff val="25000"/>
                  </a:schemeClr>
                </a:solidFill>
                <a:latin typeface="游ゴシック" panose="020B0400000000000000" pitchFamily="50" charset="-128"/>
                <a:ea typeface="游ゴシック" panose="020B0400000000000000" pitchFamily="50" charset="-128"/>
              </a:rPr>
              <a:t>2024</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年４月、</a:t>
            </a:r>
            <a:r>
              <a:rPr kumimoji="1" lang="ja-JP" altLang="en-US" sz="3200" b="1" dirty="0">
                <a:solidFill>
                  <a:schemeClr val="accent1"/>
                </a:solidFill>
                <a:latin typeface="游ゴシック" panose="020B0400000000000000" pitchFamily="50" charset="-128"/>
                <a:ea typeface="游ゴシック" panose="020B0400000000000000" pitchFamily="50" charset="-128"/>
              </a:rPr>
              <a:t>新しい医師の働き方の</a:t>
            </a:r>
            <a:endParaRPr kumimoji="1"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ルール</a:t>
            </a:r>
            <a:r>
              <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rPr>
              <a:t>が始まります！</a:t>
            </a:r>
            <a:endPar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5" name="角丸四角形 5">
            <a:extLst>
              <a:ext uri="{FF2B5EF4-FFF2-40B4-BE49-F238E27FC236}">
                <a16:creationId xmlns:a16="http://schemas.microsoft.com/office/drawing/2014/main" id="{35A325DB-6D9D-1F3F-55A3-551D86C5C5CE}"/>
              </a:ext>
            </a:extLst>
          </p:cNvPr>
          <p:cNvSpPr/>
          <p:nvPr/>
        </p:nvSpPr>
        <p:spPr>
          <a:xfrm>
            <a:off x="611560" y="2569723"/>
            <a:ext cx="2448000" cy="12344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75000"/>
                  <a:lumOff val="25000"/>
                </a:schemeClr>
              </a:solidFill>
            </a:endParaRPr>
          </a:p>
        </p:txBody>
      </p:sp>
      <p:sp>
        <p:nvSpPr>
          <p:cNvPr id="7" name="テキスト ボックス 6">
            <a:extLst>
              <a:ext uri="{FF2B5EF4-FFF2-40B4-BE49-F238E27FC236}">
                <a16:creationId xmlns:a16="http://schemas.microsoft.com/office/drawing/2014/main" id="{F11AEFE6-D808-6CBE-AE59-FFB20F261958}"/>
              </a:ext>
            </a:extLst>
          </p:cNvPr>
          <p:cNvSpPr txBox="1"/>
          <p:nvPr/>
        </p:nvSpPr>
        <p:spPr>
          <a:xfrm>
            <a:off x="701560" y="2725278"/>
            <a:ext cx="2268000" cy="923330"/>
          </a:xfrm>
          <a:prstGeom prst="rect">
            <a:avLst/>
          </a:prstGeom>
          <a:noFill/>
        </p:spPr>
        <p:txBody>
          <a:bodyPr wrap="square" rtlCol="0">
            <a:spAutoFit/>
          </a:bodyPr>
          <a:lstStyle/>
          <a:p>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地域医療を守るための医師の労働時間の特別ルール</a:t>
            </a:r>
          </a:p>
        </p:txBody>
      </p:sp>
      <p:grpSp>
        <p:nvGrpSpPr>
          <p:cNvPr id="9" name="グループ化 8">
            <a:extLst>
              <a:ext uri="{FF2B5EF4-FFF2-40B4-BE49-F238E27FC236}">
                <a16:creationId xmlns:a16="http://schemas.microsoft.com/office/drawing/2014/main" id="{56F78298-B81C-8A26-9EBE-B7830FD5780D}"/>
              </a:ext>
            </a:extLst>
          </p:cNvPr>
          <p:cNvGrpSpPr/>
          <p:nvPr/>
        </p:nvGrpSpPr>
        <p:grpSpPr>
          <a:xfrm>
            <a:off x="5796408" y="2569723"/>
            <a:ext cx="2448000" cy="1234440"/>
            <a:chOff x="6651133" y="3017520"/>
            <a:chExt cx="2544599" cy="1234440"/>
          </a:xfrm>
          <a:solidFill>
            <a:schemeClr val="accent1"/>
          </a:solidFill>
        </p:grpSpPr>
        <p:sp>
          <p:nvSpPr>
            <p:cNvPr id="10" name="角丸四角形 9">
              <a:extLst>
                <a:ext uri="{FF2B5EF4-FFF2-40B4-BE49-F238E27FC236}">
                  <a16:creationId xmlns:a16="http://schemas.microsoft.com/office/drawing/2014/main" id="{FA625E89-29A5-7190-C4DC-9936185DB247}"/>
                </a:ext>
              </a:extLst>
            </p:cNvPr>
            <p:cNvSpPr/>
            <p:nvPr/>
          </p:nvSpPr>
          <p:spPr>
            <a:xfrm>
              <a:off x="6651133" y="3017520"/>
              <a:ext cx="2544599" cy="1234440"/>
            </a:xfrm>
            <a:prstGeom prst="roundRect">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9423282F-C901-F7E2-DB52-038F5E92DE9F}"/>
                </a:ext>
              </a:extLst>
            </p:cNvPr>
            <p:cNvSpPr txBox="1"/>
            <p:nvPr/>
          </p:nvSpPr>
          <p:spPr>
            <a:xfrm>
              <a:off x="6777116" y="3180263"/>
              <a:ext cx="2357496" cy="923330"/>
            </a:xfrm>
            <a:prstGeom prst="rect">
              <a:avLst/>
            </a:prstGeom>
            <a:grpFill/>
          </p:spPr>
          <p:txBody>
            <a:bodyPr wrap="square" rtlCol="0">
              <a:spAutoFit/>
            </a:bodyPr>
            <a:lstStyle/>
            <a:p>
              <a:r>
                <a:rPr kumimoji="1" lang="ja-JP" altLang="en-US" b="1" dirty="0">
                  <a:solidFill>
                    <a:schemeClr val="bg1"/>
                  </a:solidFill>
                  <a:latin typeface="游ゴシック" panose="020B0400000000000000" pitchFamily="50" charset="-128"/>
                  <a:ea typeface="游ゴシック" panose="020B0400000000000000" pitchFamily="50" charset="-128"/>
                </a:rPr>
                <a:t>長時間勤務の中でも勤務医の健康を守るためのルール</a:t>
              </a:r>
            </a:p>
          </p:txBody>
        </p:sp>
      </p:grpSp>
      <p:pic>
        <p:nvPicPr>
          <p:cNvPr id="12" name="図 11">
            <a:extLst>
              <a:ext uri="{FF2B5EF4-FFF2-40B4-BE49-F238E27FC236}">
                <a16:creationId xmlns:a16="http://schemas.microsoft.com/office/drawing/2014/main" id="{4AA4DE88-785D-4AC4-2241-25FC285E2828}"/>
              </a:ext>
            </a:extLst>
          </p:cNvPr>
          <p:cNvPicPr>
            <a:picLocks noChangeAspect="1"/>
          </p:cNvPicPr>
          <p:nvPr/>
        </p:nvPicPr>
        <p:blipFill>
          <a:blip r:embed="rId3"/>
          <a:stretch>
            <a:fillRect/>
          </a:stretch>
        </p:blipFill>
        <p:spPr>
          <a:xfrm>
            <a:off x="6032571" y="4099761"/>
            <a:ext cx="1975675" cy="1979438"/>
          </a:xfrm>
          <a:prstGeom prst="rect">
            <a:avLst/>
          </a:prstGeom>
        </p:spPr>
      </p:pic>
      <p:pic>
        <p:nvPicPr>
          <p:cNvPr id="13" name="図 12">
            <a:extLst>
              <a:ext uri="{FF2B5EF4-FFF2-40B4-BE49-F238E27FC236}">
                <a16:creationId xmlns:a16="http://schemas.microsoft.com/office/drawing/2014/main" id="{68485F86-6111-1130-609C-24F8C7E4F40C}"/>
              </a:ext>
            </a:extLst>
          </p:cNvPr>
          <p:cNvPicPr>
            <a:picLocks noChangeAspect="1"/>
          </p:cNvPicPr>
          <p:nvPr/>
        </p:nvPicPr>
        <p:blipFill>
          <a:blip r:embed="rId4"/>
          <a:stretch>
            <a:fillRect/>
          </a:stretch>
        </p:blipFill>
        <p:spPr>
          <a:xfrm>
            <a:off x="839280" y="4023370"/>
            <a:ext cx="1992560" cy="1992560"/>
          </a:xfrm>
          <a:prstGeom prst="rect">
            <a:avLst/>
          </a:prstGeom>
        </p:spPr>
      </p:pic>
      <p:pic>
        <p:nvPicPr>
          <p:cNvPr id="3" name="図 2" descr="時計 が含まれている画像&#10;&#10;自動的に生成された説明">
            <a:extLst>
              <a:ext uri="{FF2B5EF4-FFF2-40B4-BE49-F238E27FC236}">
                <a16:creationId xmlns:a16="http://schemas.microsoft.com/office/drawing/2014/main" id="{80C92D3A-9B76-410E-817C-D64992DB52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5385" y="2383793"/>
            <a:ext cx="2703582" cy="1606299"/>
          </a:xfrm>
          <a:prstGeom prst="rect">
            <a:avLst/>
          </a:prstGeom>
        </p:spPr>
      </p:pic>
      <p:sp>
        <p:nvSpPr>
          <p:cNvPr id="1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3488681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868393" y="625584"/>
            <a:ext cx="7407214" cy="584775"/>
          </a:xfrm>
          <a:prstGeom prst="rect">
            <a:avLst/>
          </a:prstGeom>
          <a:noFill/>
        </p:spPr>
        <p:txBody>
          <a:bodyPr wrap="square">
            <a:spAutoFit/>
          </a:bodyPr>
          <a:lstStyle/>
          <a:p>
            <a:pPr algn="ctr"/>
            <a:r>
              <a:rPr kumimoji="1" lang="ja-JP" altLang="en-US" sz="3200" b="1" dirty="0">
                <a:solidFill>
                  <a:schemeClr val="accent1"/>
                </a:solidFill>
                <a:latin typeface="游ゴシック" panose="020B0400000000000000" pitchFamily="50" charset="-128"/>
                <a:ea typeface="游ゴシック" panose="020B0400000000000000" pitchFamily="50" charset="-128"/>
              </a:rPr>
              <a:t>勤務医の健康を守るため</a:t>
            </a:r>
            <a:r>
              <a:rPr kumimoji="1" lang="ja-JP" altLang="en-US" sz="3200" b="1" dirty="0">
                <a:solidFill>
                  <a:schemeClr val="tx1">
                    <a:lumMod val="75000"/>
                    <a:lumOff val="25000"/>
                  </a:schemeClr>
                </a:solidFill>
                <a:latin typeface="游ゴシック" panose="020B0400000000000000" pitchFamily="50" charset="-128"/>
                <a:ea typeface="游ゴシック" panose="020B0400000000000000" pitchFamily="50" charset="-128"/>
              </a:rPr>
              <a:t>の新ルール</a:t>
            </a:r>
          </a:p>
        </p:txBody>
      </p:sp>
      <p:sp>
        <p:nvSpPr>
          <p:cNvPr id="2" name="テキスト ボックス 1">
            <a:extLst>
              <a:ext uri="{FF2B5EF4-FFF2-40B4-BE49-F238E27FC236}">
                <a16:creationId xmlns:a16="http://schemas.microsoft.com/office/drawing/2014/main" id="{B8605793-E288-E9C9-5A8D-E3BADB3ED488}"/>
              </a:ext>
            </a:extLst>
          </p:cNvPr>
          <p:cNvSpPr txBox="1"/>
          <p:nvPr/>
        </p:nvSpPr>
        <p:spPr>
          <a:xfrm>
            <a:off x="959347" y="2335601"/>
            <a:ext cx="4597849" cy="892552"/>
          </a:xfrm>
          <a:prstGeom prst="rect">
            <a:avLst/>
          </a:prstGeom>
          <a:noFill/>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医師への</a:t>
            </a:r>
            <a:r>
              <a:rPr kumimoji="1" lang="ja-JP" altLang="en-US" sz="2800" b="1" dirty="0">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のルールが</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新しく設けられます。</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CA1972D4-FCC2-2FFC-D6B2-E28D41B40A4F}"/>
              </a:ext>
            </a:extLst>
          </p:cNvPr>
          <p:cNvSpPr txBox="1"/>
          <p:nvPr/>
        </p:nvSpPr>
        <p:spPr>
          <a:xfrm>
            <a:off x="959347" y="4308684"/>
            <a:ext cx="5861873" cy="892552"/>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長時間勤務時にも</a:t>
            </a:r>
            <a:r>
              <a:rPr lang="ja-JP" altLang="en-US" sz="2800" b="1" dirty="0">
                <a:solidFill>
                  <a:schemeClr val="accent1"/>
                </a:solidFill>
                <a:latin typeface="游ゴシック" panose="020B0400000000000000" pitchFamily="50" charset="-128"/>
                <a:ea typeface="游ゴシック" panose="020B0400000000000000" pitchFamily="50" charset="-128"/>
              </a:rPr>
              <a:t>適切な休息を確保</a:t>
            </a:r>
            <a:endParaRPr lang="en-US" altLang="ja-JP" sz="2400" b="1" dirty="0">
              <a:solidFill>
                <a:schemeClr val="accent1"/>
              </a:solidFill>
              <a:latin typeface="游ゴシック" panose="020B0400000000000000" pitchFamily="50" charset="-128"/>
              <a:ea typeface="游ゴシック" panose="020B0400000000000000" pitchFamily="50" charset="-128"/>
            </a:endParaRPr>
          </a:p>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するためのルールが設けられます</a:t>
            </a:r>
            <a:r>
              <a:rPr lang="ja-JP" altLang="en-US" sz="2400" b="1" dirty="0">
                <a:solidFill>
                  <a:schemeClr val="tx1">
                    <a:lumMod val="85000"/>
                    <a:lumOff val="15000"/>
                  </a:schemeClr>
                </a:solidFill>
                <a:latin typeface="游ゴシック" panose="020B0400000000000000" pitchFamily="50" charset="-128"/>
                <a:ea typeface="游ゴシック" panose="020B0400000000000000" pitchFamily="50" charset="-128"/>
              </a:rPr>
              <a:t>。</a:t>
            </a:r>
            <a:endParaRPr kumimoji="1" lang="en-US" altLang="ja-JP" sz="2400" b="1" dirty="0">
              <a:solidFill>
                <a:schemeClr val="tx1">
                  <a:lumMod val="85000"/>
                  <a:lumOff val="15000"/>
                </a:schemeClr>
              </a:solidFill>
              <a:latin typeface="游ゴシック" panose="020B0400000000000000" pitchFamily="50" charset="-128"/>
              <a:ea typeface="游ゴシック" panose="020B0400000000000000" pitchFamily="50" charset="-128"/>
            </a:endParaRPr>
          </a:p>
        </p:txBody>
      </p:sp>
      <p:pic>
        <p:nvPicPr>
          <p:cNvPr id="15" name="図 14">
            <a:extLst>
              <a:ext uri="{FF2B5EF4-FFF2-40B4-BE49-F238E27FC236}">
                <a16:creationId xmlns:a16="http://schemas.microsoft.com/office/drawing/2014/main" id="{EA093CE3-261C-6597-7E33-69A9A9FEE25B}"/>
              </a:ext>
            </a:extLst>
          </p:cNvPr>
          <p:cNvPicPr>
            <a:picLocks noChangeAspect="1"/>
          </p:cNvPicPr>
          <p:nvPr/>
        </p:nvPicPr>
        <p:blipFill>
          <a:blip r:embed="rId3"/>
          <a:stretch>
            <a:fillRect/>
          </a:stretch>
        </p:blipFill>
        <p:spPr>
          <a:xfrm>
            <a:off x="6482785" y="4016771"/>
            <a:ext cx="1809517" cy="1810230"/>
          </a:xfrm>
          <a:prstGeom prst="rect">
            <a:avLst/>
          </a:prstGeom>
        </p:spPr>
      </p:pic>
      <p:pic>
        <p:nvPicPr>
          <p:cNvPr id="16" name="図 15">
            <a:extLst>
              <a:ext uri="{FF2B5EF4-FFF2-40B4-BE49-F238E27FC236}">
                <a16:creationId xmlns:a16="http://schemas.microsoft.com/office/drawing/2014/main" id="{FDB98815-8FD6-A0E5-F388-D2C6837D28DF}"/>
              </a:ext>
            </a:extLst>
          </p:cNvPr>
          <p:cNvPicPr>
            <a:picLocks noChangeAspect="1"/>
          </p:cNvPicPr>
          <p:nvPr/>
        </p:nvPicPr>
        <p:blipFill>
          <a:blip r:embed="rId4"/>
          <a:stretch>
            <a:fillRect/>
          </a:stretch>
        </p:blipFill>
        <p:spPr>
          <a:xfrm>
            <a:off x="6476981" y="2000369"/>
            <a:ext cx="2018890" cy="1646555"/>
          </a:xfrm>
          <a:prstGeom prst="rect">
            <a:avLst/>
          </a:prstGeom>
        </p:spPr>
      </p:pic>
      <p:pic>
        <p:nvPicPr>
          <p:cNvPr id="6" name="図 5" descr="アイコン&#10;&#10;自動的に生成された説明">
            <a:extLst>
              <a:ext uri="{FF2B5EF4-FFF2-40B4-BE49-F238E27FC236}">
                <a16:creationId xmlns:a16="http://schemas.microsoft.com/office/drawing/2014/main" id="{97176C67-952F-D5F2-5B70-0B60A8F0DC4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041" y="2247524"/>
            <a:ext cx="395127" cy="691944"/>
          </a:xfrm>
          <a:prstGeom prst="rect">
            <a:avLst/>
          </a:prstGeom>
        </p:spPr>
      </p:pic>
      <p:pic>
        <p:nvPicPr>
          <p:cNvPr id="9" name="図 8" descr="アイコン&#10;&#10;自動的に生成された説明">
            <a:extLst>
              <a:ext uri="{FF2B5EF4-FFF2-40B4-BE49-F238E27FC236}">
                <a16:creationId xmlns:a16="http://schemas.microsoft.com/office/drawing/2014/main" id="{B55ABF61-2EAC-2C96-B433-5C24A4D57CD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724" y="4301808"/>
            <a:ext cx="395127" cy="691944"/>
          </a:xfrm>
          <a:prstGeom prst="rect">
            <a:avLst/>
          </a:prstGeom>
        </p:spPr>
      </p:pic>
      <p:sp>
        <p:nvSpPr>
          <p:cNvPr id="1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496612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756170" y="625584"/>
            <a:ext cx="7631660" cy="954107"/>
          </a:xfrm>
          <a:prstGeom prst="rect">
            <a:avLst/>
          </a:prstGeom>
          <a:noFill/>
        </p:spPr>
        <p:txBody>
          <a:bodyPr wrap="square">
            <a:spAutoFit/>
          </a:bodyPr>
          <a:lstStyle/>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時間外・休日労働が月</a:t>
            </a:r>
            <a:r>
              <a:rPr kumimoji="1" lang="en-US" altLang="ja-JP" sz="2800" b="1" dirty="0">
                <a:solidFill>
                  <a:schemeClr val="accent1"/>
                </a:solidFill>
                <a:latin typeface="游ゴシック" panose="020B0400000000000000" pitchFamily="50" charset="-128"/>
                <a:ea typeface="游ゴシック" panose="020B0400000000000000" pitchFamily="50" charset="-128"/>
              </a:rPr>
              <a:t>100</a:t>
            </a:r>
            <a:r>
              <a:rPr kumimoji="1" lang="ja-JP" altLang="en-US" sz="2800" b="1" dirty="0">
                <a:solidFill>
                  <a:schemeClr val="accent1"/>
                </a:solidFill>
                <a:latin typeface="游ゴシック" panose="020B0400000000000000" pitchFamily="50" charset="-128"/>
                <a:ea typeface="游ゴシック" panose="020B0400000000000000" pitchFamily="50" charset="-128"/>
              </a:rPr>
              <a:t>時間以上</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となることが</a:t>
            </a:r>
          </a:p>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見込まれる医師には、</a:t>
            </a:r>
            <a:r>
              <a:rPr kumimoji="1" lang="ja-JP" altLang="en-US" sz="2800" b="1" dirty="0">
                <a:solidFill>
                  <a:schemeClr val="accent1"/>
                </a:solidFill>
                <a:latin typeface="游ゴシック" panose="020B0400000000000000" pitchFamily="50" charset="-128"/>
                <a:ea typeface="游ゴシック" panose="020B0400000000000000" pitchFamily="50" charset="-128"/>
              </a:rPr>
              <a:t>面接指導</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が実施されます。</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FDB98815-8FD6-A0E5-F388-D2C6837D28DF}"/>
              </a:ext>
            </a:extLst>
          </p:cNvPr>
          <p:cNvPicPr>
            <a:picLocks noChangeAspect="1"/>
          </p:cNvPicPr>
          <p:nvPr/>
        </p:nvPicPr>
        <p:blipFill>
          <a:blip r:embed="rId3"/>
          <a:stretch>
            <a:fillRect/>
          </a:stretch>
        </p:blipFill>
        <p:spPr>
          <a:xfrm>
            <a:off x="2339752" y="2075142"/>
            <a:ext cx="4485324" cy="3658114"/>
          </a:xfrm>
          <a:prstGeom prst="rect">
            <a:avLst/>
          </a:prstGeom>
        </p:spPr>
      </p:pic>
      <p:sp>
        <p:nvSpPr>
          <p:cNvPr id="3" name="テキスト ボックス 2">
            <a:extLst>
              <a:ext uri="{FF2B5EF4-FFF2-40B4-BE49-F238E27FC236}">
                <a16:creationId xmlns:a16="http://schemas.microsoft.com/office/drawing/2014/main" id="{290BE7D8-AAEB-5C1A-E7B6-F43CA26F911B}"/>
              </a:ext>
            </a:extLst>
          </p:cNvPr>
          <p:cNvSpPr txBox="1"/>
          <p:nvPr/>
        </p:nvSpPr>
        <p:spPr>
          <a:xfrm>
            <a:off x="555549" y="5929535"/>
            <a:ext cx="4979435" cy="307777"/>
          </a:xfrm>
          <a:prstGeom prst="rect">
            <a:avLst/>
          </a:prstGeom>
          <a:noFill/>
        </p:spPr>
        <p:txBody>
          <a:bodyPr wrap="square" rtlCol="0">
            <a:spAutoFit/>
          </a:bodyPr>
          <a:lstStyle/>
          <a:p>
            <a:r>
              <a:rPr lang="en-US" altLang="ja-JP" sz="1400" b="1" dirty="0">
                <a:solidFill>
                  <a:schemeClr val="accent1"/>
                </a:solidFill>
                <a:latin typeface="游ゴシック" panose="020B0400000000000000" pitchFamily="50" charset="-128"/>
                <a:ea typeface="游ゴシック" panose="020B0400000000000000" pitchFamily="50" charset="-128"/>
              </a:rPr>
              <a:t>※ </a:t>
            </a:r>
            <a:r>
              <a:rPr lang="ja-JP" altLang="en-US" sz="1400" b="1" dirty="0">
                <a:solidFill>
                  <a:schemeClr val="accent1"/>
                </a:solidFill>
                <a:latin typeface="游ゴシック" panose="020B0400000000000000" pitchFamily="50" charset="-128"/>
                <a:ea typeface="游ゴシック" panose="020B0400000000000000" pitchFamily="50" charset="-128"/>
              </a:rPr>
              <a:t>必要と認められる場合は、就業上の措置が講じられます。</a:t>
            </a:r>
          </a:p>
        </p:txBody>
      </p:sp>
      <p:sp>
        <p:nvSpPr>
          <p:cNvPr id="6"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79176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395536" y="625584"/>
            <a:ext cx="8280920" cy="892552"/>
          </a:xfrm>
          <a:prstGeom prst="rect">
            <a:avLst/>
          </a:prstGeom>
          <a:noFill/>
        </p:spPr>
        <p:txBody>
          <a:bodyPr wrap="square">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十分な休息時間（睡眠時間）を確保するため、</a:t>
            </a:r>
            <a:b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br>
            <a:r>
              <a:rPr kumimoji="1" lang="ja-JP" altLang="en-US" sz="2800" b="1" dirty="0">
                <a:solidFill>
                  <a:schemeClr val="accent1"/>
                </a:solidFill>
                <a:latin typeface="游ゴシック" panose="020B0400000000000000" pitchFamily="50" charset="-128"/>
                <a:ea typeface="游ゴシック" panose="020B0400000000000000" pitchFamily="50" charset="-128"/>
              </a:rPr>
              <a:t>医師の勤務間のインターバル</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のルールが設定されます。</a:t>
            </a:r>
          </a:p>
        </p:txBody>
      </p:sp>
      <p:sp>
        <p:nvSpPr>
          <p:cNvPr id="3" name="テキスト ボックス 2">
            <a:extLst>
              <a:ext uri="{FF2B5EF4-FFF2-40B4-BE49-F238E27FC236}">
                <a16:creationId xmlns:a16="http://schemas.microsoft.com/office/drawing/2014/main" id="{290BE7D8-AAEB-5C1A-E7B6-F43CA26F911B}"/>
              </a:ext>
            </a:extLst>
          </p:cNvPr>
          <p:cNvSpPr txBox="1"/>
          <p:nvPr/>
        </p:nvSpPr>
        <p:spPr>
          <a:xfrm>
            <a:off x="4283968" y="4580530"/>
            <a:ext cx="4979435" cy="307777"/>
          </a:xfrm>
          <a:prstGeom prst="rect">
            <a:avLst/>
          </a:prstGeom>
          <a:noFill/>
        </p:spPr>
        <p:txBody>
          <a:bodyPr wrap="square" rtlCol="0">
            <a:spAutoFit/>
          </a:bodyPr>
          <a:lstStyle/>
          <a:p>
            <a:r>
              <a:rPr lang="en-US" altLang="ja-JP" sz="1400" b="1" dirty="0">
                <a:solidFill>
                  <a:srgbClr val="FF0000"/>
                </a:solidFill>
                <a:latin typeface="游ゴシック" panose="020B0400000000000000" pitchFamily="50" charset="-128"/>
                <a:ea typeface="游ゴシック" panose="020B0400000000000000" pitchFamily="50" charset="-128"/>
              </a:rPr>
              <a:t>※ </a:t>
            </a:r>
            <a:r>
              <a:rPr lang="ja-JP" altLang="en-US" sz="1400" b="1" dirty="0">
                <a:solidFill>
                  <a:srgbClr val="FF0000"/>
                </a:solidFill>
                <a:latin typeface="游ゴシック" panose="020B0400000000000000" pitchFamily="50" charset="-128"/>
                <a:ea typeface="游ゴシック" panose="020B0400000000000000" pitchFamily="50" charset="-128"/>
              </a:rPr>
              <a:t>休息時間を細切れにとることは認められません。</a:t>
            </a:r>
          </a:p>
        </p:txBody>
      </p:sp>
      <p:pic>
        <p:nvPicPr>
          <p:cNvPr id="2" name="図 1">
            <a:extLst>
              <a:ext uri="{FF2B5EF4-FFF2-40B4-BE49-F238E27FC236}">
                <a16:creationId xmlns:a16="http://schemas.microsoft.com/office/drawing/2014/main" id="{F1CD0FFE-7A85-B536-DE24-73EE08D7979F}"/>
              </a:ext>
            </a:extLst>
          </p:cNvPr>
          <p:cNvPicPr>
            <a:picLocks noChangeAspect="1"/>
          </p:cNvPicPr>
          <p:nvPr/>
        </p:nvPicPr>
        <p:blipFill>
          <a:blip r:embed="rId3"/>
          <a:stretch>
            <a:fillRect/>
          </a:stretch>
        </p:blipFill>
        <p:spPr>
          <a:xfrm>
            <a:off x="539552" y="2184520"/>
            <a:ext cx="3527684" cy="3529076"/>
          </a:xfrm>
          <a:prstGeom prst="rect">
            <a:avLst/>
          </a:prstGeom>
        </p:spPr>
      </p:pic>
      <p:sp>
        <p:nvSpPr>
          <p:cNvPr id="5" name="テキスト ボックス 4">
            <a:extLst>
              <a:ext uri="{FF2B5EF4-FFF2-40B4-BE49-F238E27FC236}">
                <a16:creationId xmlns:a16="http://schemas.microsoft.com/office/drawing/2014/main" id="{388CC154-1EDE-EC56-69E4-EF50010ABF77}"/>
              </a:ext>
            </a:extLst>
          </p:cNvPr>
          <p:cNvSpPr txBox="1"/>
          <p:nvPr/>
        </p:nvSpPr>
        <p:spPr>
          <a:xfrm>
            <a:off x="4283968" y="3140370"/>
            <a:ext cx="4708834" cy="1261884"/>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連続した休息時間を確保</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し、</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800" b="1" dirty="0">
                <a:solidFill>
                  <a:schemeClr val="accent1"/>
                </a:solidFill>
                <a:latin typeface="游ゴシック" panose="020B0400000000000000" pitchFamily="50" charset="-128"/>
                <a:ea typeface="游ゴシック" panose="020B0400000000000000" pitchFamily="50" charset="-128"/>
              </a:rPr>
              <a:t>仕事から離れること</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心と体の健康のためには重要です。</a:t>
            </a:r>
          </a:p>
        </p:txBody>
      </p:sp>
      <p:sp>
        <p:nvSpPr>
          <p:cNvPr id="7"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082030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2113394"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99212" cy="27018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sp>
        <p:nvSpPr>
          <p:cNvPr id="38" name="テキスト ボックス 37">
            <a:extLst>
              <a:ext uri="{FF2B5EF4-FFF2-40B4-BE49-F238E27FC236}">
                <a16:creationId xmlns:a16="http://schemas.microsoft.com/office/drawing/2014/main" id="{D38ECE3E-72CB-475A-B187-94BD991C71E3}"/>
              </a:ext>
            </a:extLst>
          </p:cNvPr>
          <p:cNvSpPr txBox="1"/>
          <p:nvPr/>
        </p:nvSpPr>
        <p:spPr>
          <a:xfrm>
            <a:off x="3989641"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終業</a:t>
            </a:r>
          </a:p>
        </p:txBody>
      </p:sp>
      <p:sp>
        <p:nvSpPr>
          <p:cNvPr id="43" name="テキスト ボックス 42">
            <a:extLst>
              <a:ext uri="{FF2B5EF4-FFF2-40B4-BE49-F238E27FC236}">
                <a16:creationId xmlns:a16="http://schemas.microsoft.com/office/drawing/2014/main" id="{EEED3954-33D4-9AE0-E2CE-0D607E0552EB}"/>
              </a:ext>
            </a:extLst>
          </p:cNvPr>
          <p:cNvSpPr txBox="1"/>
          <p:nvPr/>
        </p:nvSpPr>
        <p:spPr>
          <a:xfrm>
            <a:off x="5354482"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6870050"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1442"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2" y="4293096"/>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20072" y="1844824"/>
            <a:ext cx="1503014" cy="677108"/>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9</a:t>
            </a:r>
            <a:r>
              <a:rPr lang="ja-JP" altLang="en-US" sz="1600" b="1" dirty="0">
                <a:solidFill>
                  <a:srgbClr val="FF625A"/>
                </a:solidFill>
                <a:latin typeface="游ゴシック" panose="020B0400000000000000" pitchFamily="50" charset="-128"/>
                <a:ea typeface="游ゴシック" panose="020B0400000000000000" pitchFamily="50" charset="-128"/>
              </a:rPr>
              <a:t>時間</a:t>
            </a:r>
            <a:endParaRPr lang="en-US" altLang="ja-JP" sz="1600" b="1" dirty="0">
              <a:solidFill>
                <a:srgbClr val="FF625A"/>
              </a:solidFill>
              <a:latin typeface="游ゴシック" panose="020B0400000000000000" pitchFamily="50" charset="-128"/>
              <a:ea typeface="游ゴシック" panose="020B0400000000000000" pitchFamily="50" charset="-128"/>
            </a:endParaRPr>
          </a:p>
          <a:p>
            <a:pPr algn="ctr"/>
            <a:r>
              <a:rPr lang="ja-JP" altLang="en-US" sz="1400" b="1" dirty="0">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8" name="テキスト ボックス 7">
            <a:extLst>
              <a:ext uri="{FF2B5EF4-FFF2-40B4-BE49-F238E27FC236}">
                <a16:creationId xmlns:a16="http://schemas.microsoft.com/office/drawing/2014/main" id="{571C2729-A058-A46F-67CB-B6D271B240D1}"/>
              </a:ext>
            </a:extLst>
          </p:cNvPr>
          <p:cNvSpPr txBox="1"/>
          <p:nvPr/>
        </p:nvSpPr>
        <p:spPr>
          <a:xfrm>
            <a:off x="4283968" y="1848176"/>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6906580" y="1838274"/>
            <a:ext cx="1049796"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4" name="図 13" descr="男性の顔の絵&#10;&#10;低い精度で自動的に生成された説明">
            <a:extLst>
              <a:ext uri="{FF2B5EF4-FFF2-40B4-BE49-F238E27FC236}">
                <a16:creationId xmlns:a16="http://schemas.microsoft.com/office/drawing/2014/main" id="{CD9CD50D-9065-E6A4-9EBD-B359E50377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32970" y="4448594"/>
            <a:ext cx="983111" cy="1096804"/>
          </a:xfrm>
          <a:prstGeom prst="rect">
            <a:avLst/>
          </a:prstGeom>
        </p:spPr>
      </p:pic>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08858" y="4293096"/>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658738" y="5741677"/>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186551" y="-782594"/>
            <a:ext cx="215443" cy="4953450"/>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4876" y="1124744"/>
            <a:ext cx="1503014" cy="461665"/>
          </a:xfrm>
          <a:prstGeom prst="rect">
            <a:avLst/>
          </a:prstGeom>
          <a:noFill/>
        </p:spPr>
        <p:txBody>
          <a:bodyPr wrap="square" rtlCol="0">
            <a:spAutoFit/>
          </a:bodyPr>
          <a:lstStyle/>
          <a:p>
            <a:pPr algn="ctr"/>
            <a:r>
              <a:rPr lang="en-US" altLang="ja-JP" sz="2400" b="1" dirty="0">
                <a:solidFill>
                  <a:schemeClr val="accent1"/>
                </a:solidFill>
                <a:latin typeface="游ゴシック" panose="020B0400000000000000" pitchFamily="50" charset="-128"/>
                <a:ea typeface="游ゴシック" panose="020B0400000000000000" pitchFamily="50" charset="-128"/>
              </a:rPr>
              <a:t>24</a:t>
            </a:r>
            <a:r>
              <a:rPr lang="ja-JP" altLang="en-US" sz="1600" b="1" dirty="0">
                <a:solidFill>
                  <a:schemeClr val="accent1"/>
                </a:solidFill>
                <a:latin typeface="游ゴシック" panose="020B0400000000000000" pitchFamily="50" charset="-128"/>
                <a:ea typeface="游ゴシック" panose="020B0400000000000000" pitchFamily="50" charset="-128"/>
              </a:rPr>
              <a:t>時間</a:t>
            </a:r>
            <a:endParaRPr lang="en-US" altLang="ja-JP" sz="1600" b="1" dirty="0">
              <a:solidFill>
                <a:schemeClr val="accent1"/>
              </a:solidFill>
              <a:latin typeface="游ゴシック" panose="020B0400000000000000" pitchFamily="50" charset="-128"/>
              <a:ea typeface="游ゴシック" panose="020B0400000000000000" pitchFamily="50" charset="-128"/>
            </a:endParaRPr>
          </a:p>
        </p:txBody>
      </p:sp>
      <p:pic>
        <p:nvPicPr>
          <p:cNvPr id="49" name="図 48" descr="記号, 時計, ストリート, ウィンドウ が含まれている画像&#10;&#10;自動的に生成された説明">
            <a:extLst>
              <a:ext uri="{FF2B5EF4-FFF2-40B4-BE49-F238E27FC236}">
                <a16:creationId xmlns:a16="http://schemas.microsoft.com/office/drawing/2014/main" id="{E453989D-1E1C-591F-5DA6-ED21C05A2E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94261" y="4321262"/>
            <a:ext cx="1745718" cy="1191030"/>
          </a:xfrm>
          <a:prstGeom prst="rect">
            <a:avLst/>
          </a:prstGeom>
        </p:spPr>
      </p:pic>
      <p:sp>
        <p:nvSpPr>
          <p:cNvPr id="40" name="右矢印 51">
            <a:extLst>
              <a:ext uri="{FF2B5EF4-FFF2-40B4-BE49-F238E27FC236}">
                <a16:creationId xmlns:a16="http://schemas.microsoft.com/office/drawing/2014/main" id="{53D7DF9C-40EB-9596-07AE-AF64E41F42CD}"/>
              </a:ext>
            </a:extLst>
          </p:cNvPr>
          <p:cNvSpPr/>
          <p:nvPr/>
        </p:nvSpPr>
        <p:spPr>
          <a:xfrm>
            <a:off x="5220071" y="2711618"/>
            <a:ext cx="1550927" cy="26811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50" name="図 49"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19874" y="2186600"/>
            <a:ext cx="1300198" cy="1300198"/>
          </a:xfrm>
          <a:prstGeom prst="rect">
            <a:avLst/>
          </a:prstGeom>
        </p:spPr>
      </p:pic>
      <p:sp>
        <p:nvSpPr>
          <p:cNvPr id="52" name="左大かっこ 51"/>
          <p:cNvSpPr/>
          <p:nvPr/>
        </p:nvSpPr>
        <p:spPr>
          <a:xfrm rot="5400000">
            <a:off x="5887523" y="1897453"/>
            <a:ext cx="216024" cy="155092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290BE7D8-AAEB-5C1A-E7B6-F43CA26F911B}"/>
              </a:ext>
            </a:extLst>
          </p:cNvPr>
          <p:cNvSpPr txBox="1"/>
          <p:nvPr/>
        </p:nvSpPr>
        <p:spPr>
          <a:xfrm>
            <a:off x="518599" y="6290112"/>
            <a:ext cx="4979435" cy="276999"/>
          </a:xfrm>
          <a:prstGeom prst="rect">
            <a:avLst/>
          </a:prstGeom>
          <a:noFill/>
        </p:spPr>
        <p:txBody>
          <a:bodyPr wrap="square" rtlCol="0">
            <a:spAutoFit/>
          </a:bodyPr>
          <a:lstStyle/>
          <a:p>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sp>
        <p:nvSpPr>
          <p:cNvPr id="28"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797510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480913" y="625584"/>
            <a:ext cx="8182174" cy="454189"/>
          </a:xfrm>
          <a:prstGeom prst="rect">
            <a:avLst/>
          </a:prstGeom>
          <a:noFill/>
        </p:spPr>
        <p:txBody>
          <a:bodyPr wrap="square">
            <a:no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勤務間インターバルが確保された状態の働き方のイメージ</a:t>
            </a:r>
            <a:endPar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A507D07B-9646-6509-1951-58BAD9CF6DA0}"/>
              </a:ext>
            </a:extLst>
          </p:cNvPr>
          <p:cNvSpPr txBox="1"/>
          <p:nvPr/>
        </p:nvSpPr>
        <p:spPr>
          <a:xfrm>
            <a:off x="914713"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36" name="右矢印 8213">
            <a:extLst>
              <a:ext uri="{FF2B5EF4-FFF2-40B4-BE49-F238E27FC236}">
                <a16:creationId xmlns:a16="http://schemas.microsoft.com/office/drawing/2014/main" id="{D146016E-D396-D987-0D5C-76B58BE16C26}"/>
              </a:ext>
            </a:extLst>
          </p:cNvPr>
          <p:cNvSpPr/>
          <p:nvPr/>
        </p:nvSpPr>
        <p:spPr>
          <a:xfrm>
            <a:off x="1820661" y="2709539"/>
            <a:ext cx="2064553" cy="279629"/>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7" name="テキスト ボックス 36">
            <a:extLst>
              <a:ext uri="{FF2B5EF4-FFF2-40B4-BE49-F238E27FC236}">
                <a16:creationId xmlns:a16="http://schemas.microsoft.com/office/drawing/2014/main" id="{981FF968-5F1D-32B8-357A-C0F0ED5744F9}"/>
              </a:ext>
            </a:extLst>
          </p:cNvPr>
          <p:cNvSpPr txBox="1"/>
          <p:nvPr/>
        </p:nvSpPr>
        <p:spPr>
          <a:xfrm>
            <a:off x="587207"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sp>
        <p:nvSpPr>
          <p:cNvPr id="40" name="右矢印 51">
            <a:extLst>
              <a:ext uri="{FF2B5EF4-FFF2-40B4-BE49-F238E27FC236}">
                <a16:creationId xmlns:a16="http://schemas.microsoft.com/office/drawing/2014/main" id="{53D7DF9C-40EB-9596-07AE-AF64E41F42CD}"/>
              </a:ext>
            </a:extLst>
          </p:cNvPr>
          <p:cNvSpPr/>
          <p:nvPr/>
        </p:nvSpPr>
        <p:spPr>
          <a:xfrm>
            <a:off x="5204749" y="2711617"/>
            <a:ext cx="2078603" cy="277551"/>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1CC896AF-BD73-872A-8AF5-C0C8A45137DC}"/>
              </a:ext>
            </a:extLst>
          </p:cNvPr>
          <p:cNvSpPr txBox="1"/>
          <p:nvPr/>
        </p:nvSpPr>
        <p:spPr>
          <a:xfrm>
            <a:off x="7349155" y="3719170"/>
            <a:ext cx="1161734"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始業</a:t>
            </a:r>
          </a:p>
        </p:txBody>
      </p:sp>
      <p:pic>
        <p:nvPicPr>
          <p:cNvPr id="59" name="図 58" descr="時計が付いている｜｜｜ｐ&#10;&#10;中程度の精度で自動的に生成された説明">
            <a:extLst>
              <a:ext uri="{FF2B5EF4-FFF2-40B4-BE49-F238E27FC236}">
                <a16:creationId xmlns:a16="http://schemas.microsoft.com/office/drawing/2014/main" id="{EFD68799-62FD-CEEB-AF4A-FA0F0A97C2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0547" y="2186600"/>
            <a:ext cx="1298950" cy="1301446"/>
          </a:xfrm>
          <a:prstGeom prst="rect">
            <a:avLst/>
          </a:prstGeom>
        </p:spPr>
      </p:pic>
      <p:pic>
        <p:nvPicPr>
          <p:cNvPr id="61" name="図 60" descr="時計が付いている｜｜｜ｐ&#10;&#10;中程度の精度で自動的に生成された説明">
            <a:extLst>
              <a:ext uri="{FF2B5EF4-FFF2-40B4-BE49-F238E27FC236}">
                <a16:creationId xmlns:a16="http://schemas.microsoft.com/office/drawing/2014/main" id="{DA1FA728-53D5-7D9A-7C45-982A203D5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599" y="2187848"/>
            <a:ext cx="1298950" cy="1298950"/>
          </a:xfrm>
          <a:prstGeom prst="rect">
            <a:avLst/>
          </a:prstGeom>
        </p:spPr>
      </p:pic>
      <p:pic>
        <p:nvPicPr>
          <p:cNvPr id="67" name="図 66"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84" y="4480954"/>
            <a:ext cx="1280822" cy="1252302"/>
          </a:xfrm>
          <a:prstGeom prst="rect">
            <a:avLst/>
          </a:prstGeom>
        </p:spPr>
      </p:pic>
      <p:sp>
        <p:nvSpPr>
          <p:cNvPr id="79" name="テキスト ボックス 78">
            <a:extLst>
              <a:ext uri="{FF2B5EF4-FFF2-40B4-BE49-F238E27FC236}">
                <a16:creationId xmlns:a16="http://schemas.microsoft.com/office/drawing/2014/main" id="{6D8B596E-3E9D-45B4-F463-4ACD4E1C9BBF}"/>
              </a:ext>
            </a:extLst>
          </p:cNvPr>
          <p:cNvSpPr txBox="1"/>
          <p:nvPr/>
        </p:nvSpPr>
        <p:spPr>
          <a:xfrm>
            <a:off x="5292080" y="1772816"/>
            <a:ext cx="1503014" cy="677108"/>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18</a:t>
            </a:r>
            <a:r>
              <a:rPr lang="ja-JP" altLang="en-US" sz="1600" b="1" dirty="0">
                <a:solidFill>
                  <a:srgbClr val="FF625A"/>
                </a:solidFill>
                <a:latin typeface="游ゴシック" panose="020B0400000000000000" pitchFamily="50" charset="-128"/>
                <a:ea typeface="游ゴシック" panose="020B0400000000000000" pitchFamily="50" charset="-128"/>
              </a:rPr>
              <a:t>時間</a:t>
            </a:r>
            <a:endParaRPr lang="en-US" altLang="ja-JP" sz="1600" b="1" dirty="0">
              <a:solidFill>
                <a:srgbClr val="FF625A"/>
              </a:solidFill>
              <a:latin typeface="游ゴシック" panose="020B0400000000000000" pitchFamily="50" charset="-128"/>
              <a:ea typeface="游ゴシック" panose="020B0400000000000000" pitchFamily="50" charset="-128"/>
            </a:endParaRPr>
          </a:p>
          <a:p>
            <a:pPr algn="ctr"/>
            <a:r>
              <a:rPr lang="ja-JP" altLang="en-US" sz="1400" b="1" dirty="0">
                <a:solidFill>
                  <a:srgbClr val="FF625A"/>
                </a:solidFill>
                <a:latin typeface="游ゴシック" panose="020B0400000000000000" pitchFamily="50" charset="-128"/>
                <a:ea typeface="游ゴシック" panose="020B0400000000000000" pitchFamily="50" charset="-128"/>
              </a:rPr>
              <a:t>インターバル</a:t>
            </a:r>
          </a:p>
        </p:txBody>
      </p:sp>
      <p:sp>
        <p:nvSpPr>
          <p:cNvPr id="7" name="テキスト ボックス 6">
            <a:extLst>
              <a:ext uri="{FF2B5EF4-FFF2-40B4-BE49-F238E27FC236}">
                <a16:creationId xmlns:a16="http://schemas.microsoft.com/office/drawing/2014/main" id="{351F56DC-4503-AA9C-0DDD-3D759DFB32C2}"/>
              </a:ext>
            </a:extLst>
          </p:cNvPr>
          <p:cNvSpPr txBox="1"/>
          <p:nvPr/>
        </p:nvSpPr>
        <p:spPr>
          <a:xfrm>
            <a:off x="867464" y="1838274"/>
            <a:ext cx="601220" cy="338554"/>
          </a:xfrm>
          <a:prstGeom prst="rect">
            <a:avLst/>
          </a:prstGeom>
          <a:noFill/>
        </p:spPr>
        <p:txBody>
          <a:bodyPr wrap="square" rtlCol="0">
            <a:spAutoFit/>
          </a:bodyPr>
          <a:lstStyle/>
          <a:p>
            <a:pPr algn="ctr"/>
            <a:r>
              <a:rPr lang="en-US" altLang="ja-JP" sz="1600" b="1">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FD89E9C3-D14D-9226-9900-9F8F69022EA6}"/>
              </a:ext>
            </a:extLst>
          </p:cNvPr>
          <p:cNvSpPr txBox="1"/>
          <p:nvPr/>
        </p:nvSpPr>
        <p:spPr>
          <a:xfrm>
            <a:off x="7280547" y="1838274"/>
            <a:ext cx="1298950"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翌々日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6" name="図 15" descr="時計 が含まれている画像&#10;&#10;自動的に生成された説明">
            <a:extLst>
              <a:ext uri="{FF2B5EF4-FFF2-40B4-BE49-F238E27FC236}">
                <a16:creationId xmlns:a16="http://schemas.microsoft.com/office/drawing/2014/main" id="{BE37D2FF-5583-CAB3-510C-0FC0A539805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8344" y="4480954"/>
            <a:ext cx="1280822" cy="1252302"/>
          </a:xfrm>
          <a:prstGeom prst="rect">
            <a:avLst/>
          </a:prstGeom>
        </p:spPr>
      </p:pic>
      <p:sp>
        <p:nvSpPr>
          <p:cNvPr id="17" name="テキスト ボックス 16">
            <a:extLst>
              <a:ext uri="{FF2B5EF4-FFF2-40B4-BE49-F238E27FC236}">
                <a16:creationId xmlns:a16="http://schemas.microsoft.com/office/drawing/2014/main" id="{1A7B0411-ADEA-BA52-43D1-19CC90DECE1D}"/>
              </a:ext>
            </a:extLst>
          </p:cNvPr>
          <p:cNvSpPr txBox="1"/>
          <p:nvPr/>
        </p:nvSpPr>
        <p:spPr>
          <a:xfrm>
            <a:off x="7818224"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2" name="左大かっこ 11"/>
          <p:cNvSpPr/>
          <p:nvPr/>
        </p:nvSpPr>
        <p:spPr>
          <a:xfrm rot="5400000">
            <a:off x="4211243" y="-807285"/>
            <a:ext cx="271318" cy="5058707"/>
          </a:xfrm>
          <a:prstGeom prst="leftBracket">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D8B596E-3E9D-45B4-F463-4ACD4E1C9BBF}"/>
              </a:ext>
            </a:extLst>
          </p:cNvPr>
          <p:cNvSpPr txBox="1"/>
          <p:nvPr/>
        </p:nvSpPr>
        <p:spPr>
          <a:xfrm>
            <a:off x="3471112" y="1124744"/>
            <a:ext cx="1503014" cy="461665"/>
          </a:xfrm>
          <a:prstGeom prst="rect">
            <a:avLst/>
          </a:prstGeom>
          <a:noFill/>
        </p:spPr>
        <p:txBody>
          <a:bodyPr wrap="square" rtlCol="0">
            <a:spAutoFit/>
          </a:bodyPr>
          <a:lstStyle/>
          <a:p>
            <a:pPr algn="ctr"/>
            <a:r>
              <a:rPr lang="en-US" altLang="ja-JP" sz="2400" b="1" dirty="0">
                <a:solidFill>
                  <a:schemeClr val="accent1"/>
                </a:solidFill>
                <a:latin typeface="游ゴシック" panose="020B0400000000000000" pitchFamily="50" charset="-128"/>
                <a:ea typeface="游ゴシック" panose="020B0400000000000000" pitchFamily="50" charset="-128"/>
              </a:rPr>
              <a:t>46</a:t>
            </a:r>
            <a:r>
              <a:rPr lang="ja-JP" altLang="en-US" sz="1600" b="1" dirty="0">
                <a:solidFill>
                  <a:schemeClr val="accent1"/>
                </a:solidFill>
                <a:latin typeface="游ゴシック" panose="020B0400000000000000" pitchFamily="50" charset="-128"/>
                <a:ea typeface="游ゴシック" panose="020B0400000000000000" pitchFamily="50" charset="-128"/>
              </a:rPr>
              <a:t>時間</a:t>
            </a:r>
            <a:endParaRPr lang="en-US" altLang="ja-JP" sz="1600" b="1" dirty="0">
              <a:solidFill>
                <a:schemeClr val="accent1"/>
              </a:solidFill>
              <a:latin typeface="游ゴシック" panose="020B0400000000000000" pitchFamily="50" charset="-128"/>
              <a:ea typeface="游ゴシック" panose="020B0400000000000000" pitchFamily="50" charset="-128"/>
            </a:endParaRPr>
          </a:p>
        </p:txBody>
      </p:sp>
      <p:sp>
        <p:nvSpPr>
          <p:cNvPr id="25" name="テキスト ボックス 24">
            <a:extLst>
              <a:ext uri="{FF2B5EF4-FFF2-40B4-BE49-F238E27FC236}">
                <a16:creationId xmlns:a16="http://schemas.microsoft.com/office/drawing/2014/main" id="{C6C0A67C-A45A-4EAA-9E14-252FF1BCFDFC}"/>
              </a:ext>
            </a:extLst>
          </p:cNvPr>
          <p:cNvSpPr txBox="1"/>
          <p:nvPr/>
        </p:nvSpPr>
        <p:spPr>
          <a:xfrm>
            <a:off x="3817881" y="3628391"/>
            <a:ext cx="1444703" cy="584775"/>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宿直明け業務の終了</a:t>
            </a:r>
          </a:p>
        </p:txBody>
      </p:sp>
      <p:sp>
        <p:nvSpPr>
          <p:cNvPr id="27" name="テキスト ボックス 26">
            <a:extLst>
              <a:ext uri="{FF2B5EF4-FFF2-40B4-BE49-F238E27FC236}">
                <a16:creationId xmlns:a16="http://schemas.microsoft.com/office/drawing/2014/main" id="{A94CDBB2-2144-681A-7B80-DD2BE261CF48}"/>
              </a:ext>
            </a:extLst>
          </p:cNvPr>
          <p:cNvSpPr txBox="1"/>
          <p:nvPr/>
        </p:nvSpPr>
        <p:spPr>
          <a:xfrm>
            <a:off x="3960863" y="1829325"/>
            <a:ext cx="1194699"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29" name="図 28" descr="アイコン&#10;&#10;自動的に生成された説明">
            <a:extLst>
              <a:ext uri="{FF2B5EF4-FFF2-40B4-BE49-F238E27FC236}">
                <a16:creationId xmlns:a16="http://schemas.microsoft.com/office/drawing/2014/main" id="{B8D0E8D1-8376-3EE2-73D6-2166A8A9E5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95736" y="4140159"/>
            <a:ext cx="1314135" cy="997302"/>
          </a:xfrm>
          <a:prstGeom prst="rect">
            <a:avLst/>
          </a:prstGeom>
        </p:spPr>
      </p:pic>
      <p:pic>
        <p:nvPicPr>
          <p:cNvPr id="30" name="図 29" descr="アイコン&#10;&#10;自動的に生成された説明">
            <a:extLst>
              <a:ext uri="{FF2B5EF4-FFF2-40B4-BE49-F238E27FC236}">
                <a16:creationId xmlns:a16="http://schemas.microsoft.com/office/drawing/2014/main" id="{AB859A4B-A246-9E4F-B642-C25CAE87B3D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8592" y="4541599"/>
            <a:ext cx="1425415" cy="1132304"/>
          </a:xfrm>
          <a:prstGeom prst="rect">
            <a:avLst/>
          </a:prstGeom>
        </p:spPr>
      </p:pic>
      <p:sp>
        <p:nvSpPr>
          <p:cNvPr id="31" name="テキスト ボックス 30">
            <a:extLst>
              <a:ext uri="{FF2B5EF4-FFF2-40B4-BE49-F238E27FC236}">
                <a16:creationId xmlns:a16="http://schemas.microsoft.com/office/drawing/2014/main" id="{2B7A5332-7B76-BB46-D5A7-5D174E197848}"/>
              </a:ext>
            </a:extLst>
          </p:cNvPr>
          <p:cNvSpPr txBox="1"/>
          <p:nvPr/>
        </p:nvSpPr>
        <p:spPr>
          <a:xfrm>
            <a:off x="2483768" y="5929535"/>
            <a:ext cx="601220"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宿直</a:t>
            </a:r>
          </a:p>
        </p:txBody>
      </p:sp>
      <p:sp>
        <p:nvSpPr>
          <p:cNvPr id="32" name="テキスト ボックス 31">
            <a:extLst>
              <a:ext uri="{FF2B5EF4-FFF2-40B4-BE49-F238E27FC236}">
                <a16:creationId xmlns:a16="http://schemas.microsoft.com/office/drawing/2014/main" id="{A0FA2BA4-BC6D-0F11-4EB3-336E36C40114}"/>
              </a:ext>
            </a:extLst>
          </p:cNvPr>
          <p:cNvSpPr txBox="1"/>
          <p:nvPr/>
        </p:nvSpPr>
        <p:spPr>
          <a:xfrm>
            <a:off x="3471112" y="5929535"/>
            <a:ext cx="892650"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午前勤</a:t>
            </a:r>
          </a:p>
        </p:txBody>
      </p:sp>
      <p:sp>
        <p:nvSpPr>
          <p:cNvPr id="34" name="テキスト ボックス 33">
            <a:extLst>
              <a:ext uri="{FF2B5EF4-FFF2-40B4-BE49-F238E27FC236}">
                <a16:creationId xmlns:a16="http://schemas.microsoft.com/office/drawing/2014/main" id="{0FDADFE9-9051-5D2E-17F3-94B9D7266B9B}"/>
              </a:ext>
            </a:extLst>
          </p:cNvPr>
          <p:cNvSpPr txBox="1"/>
          <p:nvPr/>
        </p:nvSpPr>
        <p:spPr>
          <a:xfrm>
            <a:off x="5469053" y="5929535"/>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pic>
        <p:nvPicPr>
          <p:cNvPr id="35" name="図 34" descr="アイコン&#10;&#10;自動的に生成された説明">
            <a:extLst>
              <a:ext uri="{FF2B5EF4-FFF2-40B4-BE49-F238E27FC236}">
                <a16:creationId xmlns:a16="http://schemas.microsoft.com/office/drawing/2014/main" id="{8B89A690-C195-BAD1-5C16-ADE38E113DE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12529" y="4270667"/>
            <a:ext cx="1247703" cy="1249605"/>
          </a:xfrm>
          <a:prstGeom prst="rect">
            <a:avLst/>
          </a:prstGeom>
        </p:spPr>
      </p:pic>
      <p:sp>
        <p:nvSpPr>
          <p:cNvPr id="41" name="左大かっこ 40"/>
          <p:cNvSpPr/>
          <p:nvPr/>
        </p:nvSpPr>
        <p:spPr>
          <a:xfrm rot="5400000">
            <a:off x="5900559" y="1733844"/>
            <a:ext cx="304269" cy="1647125"/>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290BE7D8-AAEB-5C1A-E7B6-F43CA26F911B}"/>
              </a:ext>
            </a:extLst>
          </p:cNvPr>
          <p:cNvSpPr txBox="1"/>
          <p:nvPr/>
        </p:nvSpPr>
        <p:spPr>
          <a:xfrm>
            <a:off x="518599" y="6290112"/>
            <a:ext cx="4979435" cy="276999"/>
          </a:xfrm>
          <a:prstGeom prst="rect">
            <a:avLst/>
          </a:prstGeom>
          <a:noFill/>
        </p:spPr>
        <p:txBody>
          <a:bodyPr wrap="square" rtlCol="0">
            <a:spAutoFit/>
          </a:bodyPr>
          <a:lstStyle/>
          <a:p>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始業・終業の時間はいずれも事前に予定されたもの。</a:t>
            </a:r>
          </a:p>
        </p:txBody>
      </p:sp>
      <p:pic>
        <p:nvPicPr>
          <p:cNvPr id="43" name="図 42" descr="時計が付いている｜｜｜ｐ&#10;&#10;中程度の精度で自動的に生成された説明">
            <a:extLst>
              <a:ext uri="{FF2B5EF4-FFF2-40B4-BE49-F238E27FC236}">
                <a16:creationId xmlns:a16="http://schemas.microsoft.com/office/drawing/2014/main" id="{4D936DB7-B77A-F11A-FCF3-31B23E86633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95013" y="2162749"/>
            <a:ext cx="1325059" cy="1327605"/>
          </a:xfrm>
          <a:prstGeom prst="rect">
            <a:avLst/>
          </a:prstGeom>
        </p:spPr>
      </p:pic>
      <p:sp>
        <p:nvSpPr>
          <p:cNvPr id="39"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305308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29C20A9D-1677-C7D8-C3D3-D3C42293C536}"/>
              </a:ext>
            </a:extLst>
          </p:cNvPr>
          <p:cNvGrpSpPr/>
          <p:nvPr/>
        </p:nvGrpSpPr>
        <p:grpSpPr>
          <a:xfrm>
            <a:off x="923461" y="1677566"/>
            <a:ext cx="7297078" cy="853995"/>
            <a:chOff x="1880674" y="2069991"/>
            <a:chExt cx="7297078" cy="853995"/>
          </a:xfrm>
        </p:grpSpPr>
        <p:sp>
          <p:nvSpPr>
            <p:cNvPr id="15" name="円/楕円 30">
              <a:extLst>
                <a:ext uri="{FF2B5EF4-FFF2-40B4-BE49-F238E27FC236}">
                  <a16:creationId xmlns:a16="http://schemas.microsoft.com/office/drawing/2014/main" id="{DC5F7163-A080-A136-1470-E6811ECE91DE}"/>
                </a:ext>
              </a:extLst>
            </p:cNvPr>
            <p:cNvSpPr/>
            <p:nvPr/>
          </p:nvSpPr>
          <p:spPr>
            <a:xfrm>
              <a:off x="1927818" y="2069991"/>
              <a:ext cx="853995" cy="853995"/>
            </a:xfrm>
            <a:prstGeom prst="ellipse">
              <a:avLst/>
            </a:prstGeom>
            <a:solidFill>
              <a:schemeClr val="bg1"/>
            </a:solidFill>
            <a:ln w="69850" cmpd="thinThick">
              <a:solidFill>
                <a:srgbClr val="FF625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6" name="テキスト ボックス 15">
              <a:extLst>
                <a:ext uri="{FF2B5EF4-FFF2-40B4-BE49-F238E27FC236}">
                  <a16:creationId xmlns:a16="http://schemas.microsoft.com/office/drawing/2014/main" id="{2B424186-CB47-3507-19DA-2020F47B0F90}"/>
                </a:ext>
              </a:extLst>
            </p:cNvPr>
            <p:cNvSpPr txBox="1"/>
            <p:nvPr/>
          </p:nvSpPr>
          <p:spPr>
            <a:xfrm>
              <a:off x="1880674" y="2274100"/>
              <a:ext cx="923999" cy="461665"/>
            </a:xfrm>
            <a:prstGeom prst="rect">
              <a:avLst/>
            </a:prstGeom>
            <a:noFill/>
          </p:spPr>
          <p:txBody>
            <a:bodyPr wrap="square">
              <a:spAutoFit/>
            </a:bodyPr>
            <a:lstStyle/>
            <a:p>
              <a:pPr marL="152400" indent="-152400" algn="ctr"/>
              <a:r>
                <a:rPr lang="ja-JP" altLang="en-US" sz="2400" b="1" kern="10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注意</a:t>
              </a:r>
            </a:p>
          </p:txBody>
        </p:sp>
        <p:sp>
          <p:nvSpPr>
            <p:cNvPr id="17" name="テキスト ボックス 16">
              <a:extLst>
                <a:ext uri="{FF2B5EF4-FFF2-40B4-BE49-F238E27FC236}">
                  <a16:creationId xmlns:a16="http://schemas.microsoft.com/office/drawing/2014/main" id="{9EEA4BFF-0E38-DC20-3863-109D63AD1EE0}"/>
                </a:ext>
              </a:extLst>
            </p:cNvPr>
            <p:cNvSpPr txBox="1"/>
            <p:nvPr/>
          </p:nvSpPr>
          <p:spPr>
            <a:xfrm>
              <a:off x="2851817" y="2135537"/>
              <a:ext cx="6325935" cy="707886"/>
            </a:xfrm>
            <a:prstGeom prst="rect">
              <a:avLst/>
            </a:prstGeom>
            <a:noFill/>
          </p:spPr>
          <p:txBody>
            <a:bodyPr wrap="square">
              <a:spAutoFit/>
            </a:bodyPr>
            <a:lstStyle/>
            <a:p>
              <a:pPr marL="152400" indent="-152400"/>
              <a:r>
                <a:rPr lang="ja-JP" altLang="en-US"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シフトを作成する時点で、</a:t>
              </a:r>
              <a:endParaRPr lang="en-US" altLang="ja-JP"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000" b="1" kern="100" dirty="0">
                  <a:solidFill>
                    <a:srgbClr val="FF625A"/>
                  </a:solidFill>
                  <a:latin typeface="游ゴシック" panose="020B0400000000000000" pitchFamily="50" charset="-128"/>
                  <a:ea typeface="游ゴシック" panose="020B0400000000000000" pitchFamily="50" charset="-128"/>
                  <a:cs typeface="Times New Roman" panose="02020603050405020304" pitchFamily="18" charset="0"/>
                </a:rPr>
                <a:t>適切な休息が確保されていないものは認められません。</a:t>
              </a:r>
            </a:p>
          </p:txBody>
        </p:sp>
      </p:grpSp>
      <p:sp>
        <p:nvSpPr>
          <p:cNvPr id="19" name="テキスト ボックス 18">
            <a:extLst>
              <a:ext uri="{FF2B5EF4-FFF2-40B4-BE49-F238E27FC236}">
                <a16:creationId xmlns:a16="http://schemas.microsoft.com/office/drawing/2014/main" id="{D1224A1B-398A-F072-1984-6AD0A7218623}"/>
              </a:ext>
            </a:extLst>
          </p:cNvPr>
          <p:cNvSpPr txBox="1"/>
          <p:nvPr/>
        </p:nvSpPr>
        <p:spPr>
          <a:xfrm>
            <a:off x="652336" y="597446"/>
            <a:ext cx="7839329" cy="954107"/>
          </a:xfrm>
          <a:prstGeom prst="rect">
            <a:avLst/>
          </a:prstGeom>
          <a:noFill/>
        </p:spPr>
        <p:txBody>
          <a:bodyPr wrap="square">
            <a:spAutoFit/>
          </a:bodyPr>
          <a:lstStyle/>
          <a:p>
            <a:pPr marL="152400" indent="-152400" algn="ct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8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緊急で業務が発生した場合</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は</a:t>
            </a:r>
            <a:endParaRPr lang="en-US" altLang="ja-JP"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lgn="ctr"/>
            <a:r>
              <a:rPr lang="ja-JP" altLang="en-US" sz="28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対応することが可能</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です。</a:t>
            </a:r>
          </a:p>
        </p:txBody>
      </p:sp>
      <p:pic>
        <p:nvPicPr>
          <p:cNvPr id="5" name="図 4" descr="記号, 時計 が含まれている画像&#10;&#10;自動的に生成された説明">
            <a:extLst>
              <a:ext uri="{FF2B5EF4-FFF2-40B4-BE49-F238E27FC236}">
                <a16:creationId xmlns:a16="http://schemas.microsoft.com/office/drawing/2014/main" id="{B5CBD2E3-2FC9-899B-40E0-A1C7886274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3812" y="3135800"/>
            <a:ext cx="3464686" cy="2542406"/>
          </a:xfrm>
          <a:prstGeom prst="rect">
            <a:avLst/>
          </a:prstGeom>
        </p:spPr>
      </p:pic>
      <p:grpSp>
        <p:nvGrpSpPr>
          <p:cNvPr id="84" name="グループ化 83">
            <a:extLst>
              <a:ext uri="{FF2B5EF4-FFF2-40B4-BE49-F238E27FC236}">
                <a16:creationId xmlns:a16="http://schemas.microsoft.com/office/drawing/2014/main" id="{9505AE7E-31A9-96F6-59E7-4FA792622AD3}"/>
              </a:ext>
            </a:extLst>
          </p:cNvPr>
          <p:cNvGrpSpPr/>
          <p:nvPr/>
        </p:nvGrpSpPr>
        <p:grpSpPr>
          <a:xfrm>
            <a:off x="591487" y="2787402"/>
            <a:ext cx="4753129" cy="3566739"/>
            <a:chOff x="591487" y="2977902"/>
            <a:chExt cx="4753129" cy="3566739"/>
          </a:xfrm>
        </p:grpSpPr>
        <p:pic>
          <p:nvPicPr>
            <p:cNvPr id="3" name="図 2" descr="カレンダー&#10;&#10;自動的に生成された説明">
              <a:extLst>
                <a:ext uri="{FF2B5EF4-FFF2-40B4-BE49-F238E27FC236}">
                  <a16:creationId xmlns:a16="http://schemas.microsoft.com/office/drawing/2014/main" id="{D4ECE63A-6DBB-1154-BF9F-6CB247E9D3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87" y="2977902"/>
              <a:ext cx="4744025" cy="3566739"/>
            </a:xfrm>
            <a:prstGeom prst="rect">
              <a:avLst/>
            </a:prstGeom>
          </p:spPr>
        </p:pic>
        <p:sp>
          <p:nvSpPr>
            <p:cNvPr id="6" name="テキスト ボックス 5">
              <a:extLst>
                <a:ext uri="{FF2B5EF4-FFF2-40B4-BE49-F238E27FC236}">
                  <a16:creationId xmlns:a16="http://schemas.microsoft.com/office/drawing/2014/main" id="{2D807C47-17A4-E4E9-82E7-D79AF0FF79E8}"/>
                </a:ext>
              </a:extLst>
            </p:cNvPr>
            <p:cNvSpPr txBox="1"/>
            <p:nvPr/>
          </p:nvSpPr>
          <p:spPr>
            <a:xfrm>
              <a:off x="2690733" y="3410740"/>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8" name="テキスト ボックス 7">
              <a:extLst>
                <a:ext uri="{FF2B5EF4-FFF2-40B4-BE49-F238E27FC236}">
                  <a16:creationId xmlns:a16="http://schemas.microsoft.com/office/drawing/2014/main" id="{3ACA09D2-A10D-4F07-5C26-FCA7BAE91052}"/>
                </a:ext>
              </a:extLst>
            </p:cNvPr>
            <p:cNvSpPr txBox="1"/>
            <p:nvPr/>
          </p:nvSpPr>
          <p:spPr>
            <a:xfrm>
              <a:off x="3366512" y="3410740"/>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9" name="テキスト ボックス 8">
              <a:extLst>
                <a:ext uri="{FF2B5EF4-FFF2-40B4-BE49-F238E27FC236}">
                  <a16:creationId xmlns:a16="http://schemas.microsoft.com/office/drawing/2014/main" id="{832421B6-61EF-46DA-A340-68CDD7F34D18}"/>
                </a:ext>
              </a:extLst>
            </p:cNvPr>
            <p:cNvSpPr txBox="1"/>
            <p:nvPr/>
          </p:nvSpPr>
          <p:spPr>
            <a:xfrm>
              <a:off x="679897"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10" name="テキスト ボックス 9">
              <a:extLst>
                <a:ext uri="{FF2B5EF4-FFF2-40B4-BE49-F238E27FC236}">
                  <a16:creationId xmlns:a16="http://schemas.microsoft.com/office/drawing/2014/main" id="{E95BA9B7-47F9-E601-40C0-05BB925B7026}"/>
                </a:ext>
              </a:extLst>
            </p:cNvPr>
            <p:cNvSpPr txBox="1"/>
            <p:nvPr/>
          </p:nvSpPr>
          <p:spPr>
            <a:xfrm>
              <a:off x="1349587"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11" name="テキスト ボックス 10">
              <a:extLst>
                <a:ext uri="{FF2B5EF4-FFF2-40B4-BE49-F238E27FC236}">
                  <a16:creationId xmlns:a16="http://schemas.microsoft.com/office/drawing/2014/main" id="{C6FA3973-5FBD-65B6-1CB7-96AF6BB49330}"/>
                </a:ext>
              </a:extLst>
            </p:cNvPr>
            <p:cNvSpPr txBox="1"/>
            <p:nvPr/>
          </p:nvSpPr>
          <p:spPr>
            <a:xfrm>
              <a:off x="1997775" y="4096042"/>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0" name="テキスト ボックス 49">
              <a:extLst>
                <a:ext uri="{FF2B5EF4-FFF2-40B4-BE49-F238E27FC236}">
                  <a16:creationId xmlns:a16="http://schemas.microsoft.com/office/drawing/2014/main" id="{702AABA1-C195-1197-A15C-7A108E861FF1}"/>
                </a:ext>
              </a:extLst>
            </p:cNvPr>
            <p:cNvSpPr txBox="1"/>
            <p:nvPr/>
          </p:nvSpPr>
          <p:spPr>
            <a:xfrm>
              <a:off x="4034799"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1" name="テキスト ボックス 50">
              <a:extLst>
                <a:ext uri="{FF2B5EF4-FFF2-40B4-BE49-F238E27FC236}">
                  <a16:creationId xmlns:a16="http://schemas.microsoft.com/office/drawing/2014/main" id="{51503458-A64A-5B10-57BA-0375AA59DAB6}"/>
                </a:ext>
              </a:extLst>
            </p:cNvPr>
            <p:cNvSpPr txBox="1"/>
            <p:nvPr/>
          </p:nvSpPr>
          <p:spPr>
            <a:xfrm>
              <a:off x="4703998" y="4096042"/>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2" name="テキスト ボックス 51">
              <a:extLst>
                <a:ext uri="{FF2B5EF4-FFF2-40B4-BE49-F238E27FC236}">
                  <a16:creationId xmlns:a16="http://schemas.microsoft.com/office/drawing/2014/main" id="{357AF3D3-F4D9-B91C-B622-AC72F19A322C}"/>
                </a:ext>
              </a:extLst>
            </p:cNvPr>
            <p:cNvSpPr txBox="1"/>
            <p:nvPr/>
          </p:nvSpPr>
          <p:spPr>
            <a:xfrm>
              <a:off x="679897"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3" name="テキスト ボックス 52">
              <a:extLst>
                <a:ext uri="{FF2B5EF4-FFF2-40B4-BE49-F238E27FC236}">
                  <a16:creationId xmlns:a16="http://schemas.microsoft.com/office/drawing/2014/main" id="{D7468040-C126-9EDC-880E-17904E383332}"/>
                </a:ext>
              </a:extLst>
            </p:cNvPr>
            <p:cNvSpPr txBox="1"/>
            <p:nvPr/>
          </p:nvSpPr>
          <p:spPr>
            <a:xfrm>
              <a:off x="1349587" y="4792514"/>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6" name="テキスト ボックス 55">
              <a:extLst>
                <a:ext uri="{FF2B5EF4-FFF2-40B4-BE49-F238E27FC236}">
                  <a16:creationId xmlns:a16="http://schemas.microsoft.com/office/drawing/2014/main" id="{A25BCC58-1EDD-FA16-B10D-196326509D83}"/>
                </a:ext>
              </a:extLst>
            </p:cNvPr>
            <p:cNvSpPr txBox="1"/>
            <p:nvPr/>
          </p:nvSpPr>
          <p:spPr>
            <a:xfrm>
              <a:off x="3366512"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7" name="テキスト ボックス 56">
              <a:extLst>
                <a:ext uri="{FF2B5EF4-FFF2-40B4-BE49-F238E27FC236}">
                  <a16:creationId xmlns:a16="http://schemas.microsoft.com/office/drawing/2014/main" id="{DC3B85E6-C1EE-D550-521B-4BECC4A291D0}"/>
                </a:ext>
              </a:extLst>
            </p:cNvPr>
            <p:cNvSpPr txBox="1"/>
            <p:nvPr/>
          </p:nvSpPr>
          <p:spPr>
            <a:xfrm>
              <a:off x="4034799" y="4792514"/>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58" name="テキスト ボックス 57">
              <a:extLst>
                <a:ext uri="{FF2B5EF4-FFF2-40B4-BE49-F238E27FC236}">
                  <a16:creationId xmlns:a16="http://schemas.microsoft.com/office/drawing/2014/main" id="{2D24D4CF-E173-39EA-EA4D-72ACA03BBB4E}"/>
                </a:ext>
              </a:extLst>
            </p:cNvPr>
            <p:cNvSpPr txBox="1"/>
            <p:nvPr/>
          </p:nvSpPr>
          <p:spPr>
            <a:xfrm>
              <a:off x="4703998" y="4792514"/>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59" name="テキスト ボックス 58">
              <a:extLst>
                <a:ext uri="{FF2B5EF4-FFF2-40B4-BE49-F238E27FC236}">
                  <a16:creationId xmlns:a16="http://schemas.microsoft.com/office/drawing/2014/main" id="{A146907D-12A0-0FE2-6A71-1C34BF74F22B}"/>
                </a:ext>
              </a:extLst>
            </p:cNvPr>
            <p:cNvSpPr txBox="1"/>
            <p:nvPr/>
          </p:nvSpPr>
          <p:spPr>
            <a:xfrm>
              <a:off x="679897"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0" name="テキスト ボックス 59">
              <a:extLst>
                <a:ext uri="{FF2B5EF4-FFF2-40B4-BE49-F238E27FC236}">
                  <a16:creationId xmlns:a16="http://schemas.microsoft.com/office/drawing/2014/main" id="{565CF8B7-2EC2-0173-E052-4B58BB765820}"/>
                </a:ext>
              </a:extLst>
            </p:cNvPr>
            <p:cNvSpPr txBox="1"/>
            <p:nvPr/>
          </p:nvSpPr>
          <p:spPr>
            <a:xfrm>
              <a:off x="1349587"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1" name="テキスト ボックス 60">
              <a:extLst>
                <a:ext uri="{FF2B5EF4-FFF2-40B4-BE49-F238E27FC236}">
                  <a16:creationId xmlns:a16="http://schemas.microsoft.com/office/drawing/2014/main" id="{7B073012-1165-9B52-61C1-71293C220D8E}"/>
                </a:ext>
              </a:extLst>
            </p:cNvPr>
            <p:cNvSpPr txBox="1"/>
            <p:nvPr/>
          </p:nvSpPr>
          <p:spPr>
            <a:xfrm>
              <a:off x="1997775" y="5453125"/>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64" name="テキスト ボックス 63">
              <a:extLst>
                <a:ext uri="{FF2B5EF4-FFF2-40B4-BE49-F238E27FC236}">
                  <a16:creationId xmlns:a16="http://schemas.microsoft.com/office/drawing/2014/main" id="{1DCC1B26-EF28-8DCC-EEB3-EAF66D92A799}"/>
                </a:ext>
              </a:extLst>
            </p:cNvPr>
            <p:cNvSpPr txBox="1"/>
            <p:nvPr/>
          </p:nvSpPr>
          <p:spPr>
            <a:xfrm>
              <a:off x="4034799"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5" name="テキスト ボックス 64">
              <a:extLst>
                <a:ext uri="{FF2B5EF4-FFF2-40B4-BE49-F238E27FC236}">
                  <a16:creationId xmlns:a16="http://schemas.microsoft.com/office/drawing/2014/main" id="{E044FEC9-84D5-6450-EF01-35F92E1674E3}"/>
                </a:ext>
              </a:extLst>
            </p:cNvPr>
            <p:cNvSpPr txBox="1"/>
            <p:nvPr/>
          </p:nvSpPr>
          <p:spPr>
            <a:xfrm>
              <a:off x="4703998" y="5453125"/>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6" name="テキスト ボックス 65">
              <a:extLst>
                <a:ext uri="{FF2B5EF4-FFF2-40B4-BE49-F238E27FC236}">
                  <a16:creationId xmlns:a16="http://schemas.microsoft.com/office/drawing/2014/main" id="{DCF5B2C8-1FE8-4EDA-1254-EF6D327725F1}"/>
                </a:ext>
              </a:extLst>
            </p:cNvPr>
            <p:cNvSpPr txBox="1"/>
            <p:nvPr/>
          </p:nvSpPr>
          <p:spPr>
            <a:xfrm>
              <a:off x="679897" y="6154777"/>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7" name="テキスト ボックス 66">
              <a:extLst>
                <a:ext uri="{FF2B5EF4-FFF2-40B4-BE49-F238E27FC236}">
                  <a16:creationId xmlns:a16="http://schemas.microsoft.com/office/drawing/2014/main" id="{5668792A-1818-8D1C-2923-E458B1FB96FB}"/>
                </a:ext>
              </a:extLst>
            </p:cNvPr>
            <p:cNvSpPr txBox="1"/>
            <p:nvPr/>
          </p:nvSpPr>
          <p:spPr>
            <a:xfrm>
              <a:off x="1349587" y="6154777"/>
              <a:ext cx="559420" cy="307777"/>
            </a:xfrm>
            <a:prstGeom prst="rect">
              <a:avLst/>
            </a:prstGeom>
            <a:noFill/>
          </p:spPr>
          <p:txBody>
            <a:bodyPr wrap="square" rtlCol="0">
              <a:spAutoFit/>
            </a:bodyPr>
            <a:lstStyle/>
            <a:p>
              <a:r>
                <a:rPr kumimoji="1" lang="ja-JP" altLang="en-US" sz="1400" b="1" dirty="0">
                  <a:latin typeface="游ゴシック" panose="020B0400000000000000" pitchFamily="50" charset="-128"/>
                  <a:ea typeface="游ゴシック" panose="020B0400000000000000" pitchFamily="50" charset="-128"/>
                </a:rPr>
                <a:t>日勤</a:t>
              </a:r>
            </a:p>
          </p:txBody>
        </p:sp>
        <p:sp>
          <p:nvSpPr>
            <p:cNvPr id="68" name="テキスト ボックス 67">
              <a:extLst>
                <a:ext uri="{FF2B5EF4-FFF2-40B4-BE49-F238E27FC236}">
                  <a16:creationId xmlns:a16="http://schemas.microsoft.com/office/drawing/2014/main" id="{D267DA70-7EA7-2E2E-B36B-1332827FAA41}"/>
                </a:ext>
              </a:extLst>
            </p:cNvPr>
            <p:cNvSpPr txBox="1"/>
            <p:nvPr/>
          </p:nvSpPr>
          <p:spPr>
            <a:xfrm>
              <a:off x="1997775" y="6154777"/>
              <a:ext cx="559420" cy="307777"/>
            </a:xfrm>
            <a:prstGeom prst="rect">
              <a:avLst/>
            </a:prstGeom>
            <a:noFill/>
          </p:spPr>
          <p:txBody>
            <a:bodyPr wrap="square" rtlCol="0">
              <a:spAutoFit/>
            </a:bodyPr>
            <a:lstStyle/>
            <a:p>
              <a:r>
                <a:rPr kumimoji="1" lang="ja-JP" altLang="en-US" sz="1400" b="1" dirty="0">
                  <a:solidFill>
                    <a:srgbClr val="FF0000"/>
                  </a:solidFill>
                  <a:latin typeface="游ゴシック" panose="020B0400000000000000" pitchFamily="50" charset="-128"/>
                  <a:ea typeface="游ゴシック" panose="020B0400000000000000" pitchFamily="50" charset="-128"/>
                </a:rPr>
                <a:t>休暇</a:t>
              </a:r>
            </a:p>
          </p:txBody>
        </p:sp>
        <p:sp>
          <p:nvSpPr>
            <p:cNvPr id="73" name="テキスト ボックス 72">
              <a:extLst>
                <a:ext uri="{FF2B5EF4-FFF2-40B4-BE49-F238E27FC236}">
                  <a16:creationId xmlns:a16="http://schemas.microsoft.com/office/drawing/2014/main" id="{8B23A278-7966-53B6-2748-C7A3F3283C39}"/>
                </a:ext>
              </a:extLst>
            </p:cNvPr>
            <p:cNvSpPr txBox="1"/>
            <p:nvPr/>
          </p:nvSpPr>
          <p:spPr>
            <a:xfrm>
              <a:off x="3953601" y="3410740"/>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宿直</a:t>
              </a:r>
            </a:p>
          </p:txBody>
        </p:sp>
        <p:sp>
          <p:nvSpPr>
            <p:cNvPr id="75" name="テキスト ボックス 74">
              <a:extLst>
                <a:ext uri="{FF2B5EF4-FFF2-40B4-BE49-F238E27FC236}">
                  <a16:creationId xmlns:a16="http://schemas.microsoft.com/office/drawing/2014/main" id="{CE36A0C5-8D5B-9E88-4DDF-A52133F89EF3}"/>
                </a:ext>
              </a:extLst>
            </p:cNvPr>
            <p:cNvSpPr txBox="1"/>
            <p:nvPr/>
          </p:nvSpPr>
          <p:spPr>
            <a:xfrm>
              <a:off x="4622800" y="3410740"/>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76" name="テキスト ボックス 75">
              <a:extLst>
                <a:ext uri="{FF2B5EF4-FFF2-40B4-BE49-F238E27FC236}">
                  <a16:creationId xmlns:a16="http://schemas.microsoft.com/office/drawing/2014/main" id="{B3959DED-6A7F-4D32-306A-FAC529B6975B}"/>
                </a:ext>
              </a:extLst>
            </p:cNvPr>
            <p:cNvSpPr txBox="1"/>
            <p:nvPr/>
          </p:nvSpPr>
          <p:spPr>
            <a:xfrm>
              <a:off x="2609535" y="4096042"/>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宿直</a:t>
              </a:r>
            </a:p>
          </p:txBody>
        </p:sp>
        <p:sp>
          <p:nvSpPr>
            <p:cNvPr id="77" name="テキスト ボックス 76">
              <a:extLst>
                <a:ext uri="{FF2B5EF4-FFF2-40B4-BE49-F238E27FC236}">
                  <a16:creationId xmlns:a16="http://schemas.microsoft.com/office/drawing/2014/main" id="{20A9920A-6831-57CD-1C9F-C6F22C37A4EE}"/>
                </a:ext>
              </a:extLst>
            </p:cNvPr>
            <p:cNvSpPr txBox="1"/>
            <p:nvPr/>
          </p:nvSpPr>
          <p:spPr>
            <a:xfrm>
              <a:off x="3285314" y="4096042"/>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78" name="テキスト ボックス 77">
              <a:extLst>
                <a:ext uri="{FF2B5EF4-FFF2-40B4-BE49-F238E27FC236}">
                  <a16:creationId xmlns:a16="http://schemas.microsoft.com/office/drawing/2014/main" id="{2A3A671A-7DA4-9E8F-14FE-C186C233EE47}"/>
                </a:ext>
              </a:extLst>
            </p:cNvPr>
            <p:cNvSpPr txBox="1"/>
            <p:nvPr/>
          </p:nvSpPr>
          <p:spPr>
            <a:xfrm>
              <a:off x="1916577" y="4792514"/>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79" name="テキスト ボックス 78">
              <a:extLst>
                <a:ext uri="{FF2B5EF4-FFF2-40B4-BE49-F238E27FC236}">
                  <a16:creationId xmlns:a16="http://schemas.microsoft.com/office/drawing/2014/main" id="{D3264107-39F0-AB3B-B13E-48ACC54BB04B}"/>
                </a:ext>
              </a:extLst>
            </p:cNvPr>
            <p:cNvSpPr txBox="1"/>
            <p:nvPr/>
          </p:nvSpPr>
          <p:spPr>
            <a:xfrm>
              <a:off x="2609535" y="4792514"/>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80" name="テキスト ボックス 79">
              <a:extLst>
                <a:ext uri="{FF2B5EF4-FFF2-40B4-BE49-F238E27FC236}">
                  <a16:creationId xmlns:a16="http://schemas.microsoft.com/office/drawing/2014/main" id="{BB5A9001-6B6C-A6E0-9ABB-BFAC2E9A8601}"/>
                </a:ext>
              </a:extLst>
            </p:cNvPr>
            <p:cNvSpPr txBox="1"/>
            <p:nvPr/>
          </p:nvSpPr>
          <p:spPr>
            <a:xfrm>
              <a:off x="2609535" y="5453125"/>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81" name="テキスト ボックス 80">
              <a:extLst>
                <a:ext uri="{FF2B5EF4-FFF2-40B4-BE49-F238E27FC236}">
                  <a16:creationId xmlns:a16="http://schemas.microsoft.com/office/drawing/2014/main" id="{DA5634CE-EC88-D6A8-446A-3C863D5451A9}"/>
                </a:ext>
              </a:extLst>
            </p:cNvPr>
            <p:cNvSpPr txBox="1"/>
            <p:nvPr/>
          </p:nvSpPr>
          <p:spPr>
            <a:xfrm>
              <a:off x="3285314" y="5453125"/>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sp>
          <p:nvSpPr>
            <p:cNvPr id="82" name="テキスト ボックス 81">
              <a:extLst>
                <a:ext uri="{FF2B5EF4-FFF2-40B4-BE49-F238E27FC236}">
                  <a16:creationId xmlns:a16="http://schemas.microsoft.com/office/drawing/2014/main" id="{050ABFB6-AD52-3975-1211-0B978C4842FC}"/>
                </a:ext>
              </a:extLst>
            </p:cNvPr>
            <p:cNvSpPr txBox="1"/>
            <p:nvPr/>
          </p:nvSpPr>
          <p:spPr>
            <a:xfrm>
              <a:off x="2609535" y="6154777"/>
              <a:ext cx="721816" cy="307777"/>
            </a:xfrm>
            <a:prstGeom prst="rect">
              <a:avLst/>
            </a:prstGeom>
            <a:noFill/>
          </p:spPr>
          <p:txBody>
            <a:bodyPr wrap="square" rtlCol="0">
              <a:spAutoFit/>
            </a:bodyPr>
            <a:lstStyle/>
            <a:p>
              <a:pPr algn="ctr"/>
              <a:r>
                <a:rPr lang="ja-JP" altLang="en-US" sz="1400" b="1" dirty="0">
                  <a:latin typeface="游ゴシック" panose="020B0400000000000000" pitchFamily="50" charset="-128"/>
                  <a:ea typeface="游ゴシック" panose="020B0400000000000000" pitchFamily="50" charset="-128"/>
                </a:rPr>
                <a:t>宿直</a:t>
              </a:r>
              <a:endParaRPr kumimoji="1" lang="ja-JP" altLang="en-US" sz="1400" b="1" dirty="0">
                <a:latin typeface="游ゴシック" panose="020B0400000000000000" pitchFamily="50" charset="-128"/>
                <a:ea typeface="游ゴシック" panose="020B0400000000000000" pitchFamily="50" charset="-128"/>
              </a:endParaRPr>
            </a:p>
          </p:txBody>
        </p:sp>
        <p:sp>
          <p:nvSpPr>
            <p:cNvPr id="83" name="テキスト ボックス 82">
              <a:extLst>
                <a:ext uri="{FF2B5EF4-FFF2-40B4-BE49-F238E27FC236}">
                  <a16:creationId xmlns:a16="http://schemas.microsoft.com/office/drawing/2014/main" id="{71EB6A7D-5AED-90E2-6B56-A2677B1FB0E1}"/>
                </a:ext>
              </a:extLst>
            </p:cNvPr>
            <p:cNvSpPr txBox="1"/>
            <p:nvPr/>
          </p:nvSpPr>
          <p:spPr>
            <a:xfrm>
              <a:off x="3285314" y="6154777"/>
              <a:ext cx="721816" cy="307777"/>
            </a:xfrm>
            <a:prstGeom prst="rect">
              <a:avLst/>
            </a:prstGeom>
            <a:noFill/>
          </p:spPr>
          <p:txBody>
            <a:bodyPr wrap="square" rtlCol="0">
              <a:spAutoFit/>
            </a:bodyPr>
            <a:lstStyle/>
            <a:p>
              <a:pPr algn="ctr"/>
              <a:r>
                <a:rPr kumimoji="1" lang="ja-JP" altLang="en-US" sz="1400" b="1" dirty="0">
                  <a:latin typeface="游ゴシック" panose="020B0400000000000000" pitchFamily="50" charset="-128"/>
                  <a:ea typeface="游ゴシック" panose="020B0400000000000000" pitchFamily="50" charset="-128"/>
                </a:rPr>
                <a:t>午前勤</a:t>
              </a:r>
            </a:p>
          </p:txBody>
        </p:sp>
      </p:grpSp>
      <p:sp>
        <p:nvSpPr>
          <p:cNvPr id="41"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707254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332656"/>
            <a:ext cx="8263996" cy="830997"/>
          </a:xfrm>
          <a:prstGeom prst="rect">
            <a:avLst/>
          </a:prstGeom>
          <a:noFill/>
        </p:spPr>
        <p:txBody>
          <a:bodyPr wrap="square">
            <a:spAutoFit/>
          </a:bodyPr>
          <a:lstStyle/>
          <a:p>
            <a:pPr marL="152400" indent="-152400"/>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休息中でも、</a:t>
            </a:r>
            <a:r>
              <a:rPr lang="ja-JP" altLang="en-US"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緊急の業務が発生した場合は対応が可能です。</a:t>
            </a:r>
            <a:endParaRPr lang="en-US" altLang="ja-JP"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endParaRPr>
          </a:p>
          <a:p>
            <a:pPr marL="152400" indent="-152400"/>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このような場合には、</a:t>
            </a:r>
            <a:r>
              <a:rPr lang="ja-JP" altLang="en-US" sz="2400" b="1" kern="100" dirty="0">
                <a:solidFill>
                  <a:schemeClr val="accent1"/>
                </a:solidFill>
                <a:latin typeface="游ゴシック" panose="020B0400000000000000" pitchFamily="50" charset="-128"/>
                <a:ea typeface="游ゴシック" panose="020B0400000000000000" pitchFamily="50" charset="-128"/>
                <a:cs typeface="Times New Roman" panose="02020603050405020304" pitchFamily="18" charset="0"/>
              </a:rPr>
              <a:t>代償休息</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が与えられます。</a:t>
            </a:r>
            <a:endParaRPr lang="en-US" altLang="ja-JP"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94" name="右矢印 8213">
            <a:extLst>
              <a:ext uri="{FF2B5EF4-FFF2-40B4-BE49-F238E27FC236}">
                <a16:creationId xmlns:a16="http://schemas.microsoft.com/office/drawing/2014/main" id="{003C7B9C-27D6-571E-EA31-AAA1756FD78A}"/>
              </a:ext>
            </a:extLst>
          </p:cNvPr>
          <p:cNvSpPr/>
          <p:nvPr/>
        </p:nvSpPr>
        <p:spPr>
          <a:xfrm rot="5400000">
            <a:off x="3554976" y="3773435"/>
            <a:ext cx="1872000" cy="270000"/>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5" name="テキスト ボックス 94">
            <a:extLst>
              <a:ext uri="{FF2B5EF4-FFF2-40B4-BE49-F238E27FC236}">
                <a16:creationId xmlns:a16="http://schemas.microsoft.com/office/drawing/2014/main" id="{3FA5C9F7-A5EB-A6E1-7EA6-496DDC30BB59}"/>
              </a:ext>
            </a:extLst>
          </p:cNvPr>
          <p:cNvSpPr txBox="1"/>
          <p:nvPr/>
        </p:nvSpPr>
        <p:spPr>
          <a:xfrm>
            <a:off x="1120964" y="5919238"/>
            <a:ext cx="6902072" cy="523220"/>
          </a:xfrm>
          <a:prstGeom prst="rect">
            <a:avLst/>
          </a:prstGeom>
          <a:noFill/>
        </p:spPr>
        <p:txBody>
          <a:bodyPr wrap="square">
            <a:spAutoFit/>
          </a:bodyPr>
          <a:lstStyle/>
          <a:p>
            <a:pPr marL="152400" indent="-152400"/>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この</a:t>
            </a:r>
            <a:r>
              <a:rPr lang="en-US" altLang="ja-JP"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3</a:t>
            </a:r>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時間分の代償休息は</a:t>
            </a:r>
            <a:r>
              <a:rPr lang="ja-JP" altLang="en-US" sz="2800" b="1" kern="100" dirty="0">
                <a:solidFill>
                  <a:schemeClr val="accent6"/>
                </a:solidFill>
                <a:latin typeface="游ゴシック" panose="020B0400000000000000" pitchFamily="50" charset="-128"/>
                <a:ea typeface="游ゴシック" panose="020B0400000000000000" pitchFamily="50" charset="-128"/>
                <a:cs typeface="Times New Roman" panose="02020603050405020304" pitchFamily="18" charset="0"/>
              </a:rPr>
              <a:t>翌月末まで</a:t>
            </a:r>
            <a:r>
              <a:rPr lang="ja-JP" altLang="en-US" sz="20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に与えられます</a:t>
            </a:r>
            <a:r>
              <a:rPr lang="ja-JP" altLang="en-US" sz="2400" b="1" kern="100" dirty="0">
                <a:solidFill>
                  <a:schemeClr val="tx1">
                    <a:lumMod val="75000"/>
                    <a:lumOff val="25000"/>
                  </a:schemeClr>
                </a:solidFill>
                <a:latin typeface="游ゴシック" panose="020B0400000000000000" pitchFamily="50" charset="-128"/>
                <a:ea typeface="游ゴシック" panose="020B0400000000000000" pitchFamily="50" charset="-128"/>
                <a:cs typeface="Times New Roman" panose="02020603050405020304" pitchFamily="18" charset="0"/>
              </a:rPr>
              <a:t>。</a:t>
            </a:r>
          </a:p>
        </p:txBody>
      </p:sp>
      <p:sp>
        <p:nvSpPr>
          <p:cNvPr id="119" name="テキスト ボックス 118">
            <a:extLst>
              <a:ext uri="{FF2B5EF4-FFF2-40B4-BE49-F238E27FC236}">
                <a16:creationId xmlns:a16="http://schemas.microsoft.com/office/drawing/2014/main" id="{57C9C6C8-430A-2C7A-E5BE-86B3347AD501}"/>
              </a:ext>
            </a:extLst>
          </p:cNvPr>
          <p:cNvSpPr txBox="1"/>
          <p:nvPr/>
        </p:nvSpPr>
        <p:spPr>
          <a:xfrm>
            <a:off x="3563888" y="2045752"/>
            <a:ext cx="1907350" cy="492443"/>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インターバル中に</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1400" b="1" dirty="0">
                <a:solidFill>
                  <a:schemeClr val="accent6">
                    <a:lumMod val="75000"/>
                  </a:schemeClr>
                </a:solidFill>
                <a:latin typeface="游ゴシック" panose="020B0400000000000000" pitchFamily="50" charset="-128"/>
                <a:ea typeface="游ゴシック" panose="020B0400000000000000" pitchFamily="50" charset="-128"/>
              </a:rPr>
              <a:t>3</a:t>
            </a:r>
            <a:r>
              <a:rPr lang="ja-JP" altLang="en-US" sz="1400" b="1" dirty="0">
                <a:solidFill>
                  <a:schemeClr val="accent6">
                    <a:lumMod val="75000"/>
                  </a:schemeClr>
                </a:solidFill>
                <a:latin typeface="游ゴシック" panose="020B0400000000000000" pitchFamily="50" charset="-128"/>
                <a:ea typeface="游ゴシック" panose="020B0400000000000000" pitchFamily="50" charset="-128"/>
              </a:rPr>
              <a:t>時間</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の緊急対応が発生</a:t>
            </a:r>
          </a:p>
        </p:txBody>
      </p:sp>
      <p:sp>
        <p:nvSpPr>
          <p:cNvPr id="122" name="テキスト ボックス 121">
            <a:extLst>
              <a:ext uri="{FF2B5EF4-FFF2-40B4-BE49-F238E27FC236}">
                <a16:creationId xmlns:a16="http://schemas.microsoft.com/office/drawing/2014/main" id="{34CAB6D3-14DF-F6E6-19EA-7B09988E9FB6}"/>
              </a:ext>
            </a:extLst>
          </p:cNvPr>
          <p:cNvSpPr txBox="1"/>
          <p:nvPr/>
        </p:nvSpPr>
        <p:spPr>
          <a:xfrm>
            <a:off x="8135093" y="5577370"/>
            <a:ext cx="637419"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sp>
        <p:nvSpPr>
          <p:cNvPr id="133" name="右矢印 8213">
            <a:extLst>
              <a:ext uri="{FF2B5EF4-FFF2-40B4-BE49-F238E27FC236}">
                <a16:creationId xmlns:a16="http://schemas.microsoft.com/office/drawing/2014/main" id="{1A874A6B-1CB8-33C4-C58B-E0CCE3D53049}"/>
              </a:ext>
            </a:extLst>
          </p:cNvPr>
          <p:cNvSpPr/>
          <p:nvPr/>
        </p:nvSpPr>
        <p:spPr>
          <a:xfrm>
            <a:off x="1492921" y="2791291"/>
            <a:ext cx="1297528"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右矢印 8213">
            <a:extLst>
              <a:ext uri="{FF2B5EF4-FFF2-40B4-BE49-F238E27FC236}">
                <a16:creationId xmlns:a16="http://schemas.microsoft.com/office/drawing/2014/main" id="{EB6C820B-023B-DE4F-50C0-0B3CB52A72D8}"/>
              </a:ext>
            </a:extLst>
          </p:cNvPr>
          <p:cNvSpPr/>
          <p:nvPr/>
        </p:nvSpPr>
        <p:spPr>
          <a:xfrm>
            <a:off x="3881860" y="2786427"/>
            <a:ext cx="1332000" cy="270635"/>
          </a:xfrm>
          <a:prstGeom prst="rightArrow">
            <a:avLst>
              <a:gd name="adj1" fmla="val 50000"/>
              <a:gd name="adj2" fmla="val 71478"/>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3" name="爆発 1 76">
            <a:extLst>
              <a:ext uri="{FF2B5EF4-FFF2-40B4-BE49-F238E27FC236}">
                <a16:creationId xmlns:a16="http://schemas.microsoft.com/office/drawing/2014/main" id="{D25EFAAA-3BB4-3F5D-C823-59D1617EEC5D}"/>
              </a:ext>
            </a:extLst>
          </p:cNvPr>
          <p:cNvSpPr/>
          <p:nvPr/>
        </p:nvSpPr>
        <p:spPr>
          <a:xfrm>
            <a:off x="4021172" y="2852936"/>
            <a:ext cx="1214150" cy="972698"/>
          </a:xfrm>
          <a:prstGeom prst="irregularSeal1">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4" name="テキスト ボックス 143">
            <a:extLst>
              <a:ext uri="{FF2B5EF4-FFF2-40B4-BE49-F238E27FC236}">
                <a16:creationId xmlns:a16="http://schemas.microsoft.com/office/drawing/2014/main" id="{5DFBE6AA-8E44-FB9F-13F9-DBC7C0389AEC}"/>
              </a:ext>
            </a:extLst>
          </p:cNvPr>
          <p:cNvSpPr txBox="1"/>
          <p:nvPr/>
        </p:nvSpPr>
        <p:spPr>
          <a:xfrm>
            <a:off x="3854637" y="3154026"/>
            <a:ext cx="1509451" cy="377463"/>
          </a:xfrm>
          <a:prstGeom prst="rect">
            <a:avLst/>
          </a:prstGeom>
          <a:noFill/>
        </p:spPr>
        <p:txBody>
          <a:bodyPr wrap="square" rtlCol="0">
            <a:spAutoFit/>
          </a:bodyPr>
          <a:lstStyle/>
          <a:p>
            <a:pPr algn="ctr"/>
            <a:r>
              <a:rPr kumimoji="1" lang="ja-JP" altLang="en-US" b="1" dirty="0">
                <a:solidFill>
                  <a:schemeClr val="accent6">
                    <a:lumMod val="75000"/>
                  </a:schemeClr>
                </a:solidFill>
                <a:latin typeface="游ゴシック" panose="020B0400000000000000" pitchFamily="50" charset="-128"/>
                <a:ea typeface="游ゴシック" panose="020B0400000000000000" pitchFamily="50" charset="-128"/>
              </a:rPr>
              <a:t>緊急の業務</a:t>
            </a:r>
          </a:p>
        </p:txBody>
      </p:sp>
      <p:pic>
        <p:nvPicPr>
          <p:cNvPr id="13" name="図 12" descr="アイコン&#10;&#10;自動的に生成された説明">
            <a:extLst>
              <a:ext uri="{FF2B5EF4-FFF2-40B4-BE49-F238E27FC236}">
                <a16:creationId xmlns:a16="http://schemas.microsoft.com/office/drawing/2014/main" id="{E397DE72-BB2B-5EC8-4A86-B960E45D6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0663" y="4420992"/>
            <a:ext cx="845595" cy="846885"/>
          </a:xfrm>
          <a:prstGeom prst="rect">
            <a:avLst/>
          </a:prstGeom>
        </p:spPr>
      </p:pic>
      <p:pic>
        <p:nvPicPr>
          <p:cNvPr id="16" name="図 15" descr="時計が付いている｜｜｜ｐ&#10;&#10;中程度の精度で自動的に生成された説明">
            <a:extLst>
              <a:ext uri="{FF2B5EF4-FFF2-40B4-BE49-F238E27FC236}">
                <a16:creationId xmlns:a16="http://schemas.microsoft.com/office/drawing/2014/main" id="{E5851016-D903-1659-244A-D2D5707C10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35576" y="4869160"/>
            <a:ext cx="1002851" cy="1002851"/>
          </a:xfrm>
          <a:prstGeom prst="rect">
            <a:avLst/>
          </a:prstGeom>
        </p:spPr>
      </p:pic>
      <p:pic>
        <p:nvPicPr>
          <p:cNvPr id="29" name="図 28" descr="時計が付いている｜｜｜ｐ&#10;&#10;中程度の精度で自動的に生成された説明">
            <a:extLst>
              <a:ext uri="{FF2B5EF4-FFF2-40B4-BE49-F238E27FC236}">
                <a16:creationId xmlns:a16="http://schemas.microsoft.com/office/drawing/2014/main" id="{B37F734F-DAAA-00D1-B214-D40CA5B81D1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2387" y="2377738"/>
            <a:ext cx="1118849" cy="1118849"/>
          </a:xfrm>
          <a:prstGeom prst="rect">
            <a:avLst/>
          </a:prstGeom>
        </p:spPr>
      </p:pic>
      <p:pic>
        <p:nvPicPr>
          <p:cNvPr id="33" name="図 32" descr="時計が付いている｜｜｜ｐ&#10;&#10;中程度の精度で自動的に生成された説明">
            <a:extLst>
              <a:ext uri="{FF2B5EF4-FFF2-40B4-BE49-F238E27FC236}">
                <a16:creationId xmlns:a16="http://schemas.microsoft.com/office/drawing/2014/main" id="{73255318-4C08-33B1-9494-2CDC496023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73184" y="2377738"/>
            <a:ext cx="1118849" cy="1118849"/>
          </a:xfrm>
          <a:prstGeom prst="rect">
            <a:avLst/>
          </a:prstGeom>
        </p:spPr>
      </p:pic>
      <p:pic>
        <p:nvPicPr>
          <p:cNvPr id="34" name="図 33" descr="時計が付いている｜｜｜ｐ&#10;&#10;中程度の精度で自動的に生成された説明">
            <a:extLst>
              <a:ext uri="{FF2B5EF4-FFF2-40B4-BE49-F238E27FC236}">
                <a16:creationId xmlns:a16="http://schemas.microsoft.com/office/drawing/2014/main" id="{9C871941-ECF8-5268-CBCE-23665094FB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33934" y="2363653"/>
            <a:ext cx="1118849" cy="1118849"/>
          </a:xfrm>
          <a:prstGeom prst="rect">
            <a:avLst/>
          </a:prstGeom>
        </p:spPr>
      </p:pic>
      <p:pic>
        <p:nvPicPr>
          <p:cNvPr id="35" name="図 34" descr="時計が付いている｜｜｜ｐ&#10;&#10;中程度の精度で自動的に生成された説明">
            <a:extLst>
              <a:ext uri="{FF2B5EF4-FFF2-40B4-BE49-F238E27FC236}">
                <a16:creationId xmlns:a16="http://schemas.microsoft.com/office/drawing/2014/main" id="{E2906927-B97E-1C5E-8E52-016E83ABFDF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20072" y="2362593"/>
            <a:ext cx="1120998" cy="1118849"/>
          </a:xfrm>
          <a:prstGeom prst="rect">
            <a:avLst/>
          </a:prstGeom>
        </p:spPr>
      </p:pic>
      <p:sp>
        <p:nvSpPr>
          <p:cNvPr id="36" name="テキスト ボックス 35">
            <a:extLst>
              <a:ext uri="{FF2B5EF4-FFF2-40B4-BE49-F238E27FC236}">
                <a16:creationId xmlns:a16="http://schemas.microsoft.com/office/drawing/2014/main" id="{DD68A9F8-1D6A-DAFF-5B40-7E5862B51DCD}"/>
              </a:ext>
            </a:extLst>
          </p:cNvPr>
          <p:cNvSpPr txBox="1"/>
          <p:nvPr/>
        </p:nvSpPr>
        <p:spPr>
          <a:xfrm>
            <a:off x="6362594" y="5577370"/>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休息</a:t>
            </a:r>
          </a:p>
        </p:txBody>
      </p:sp>
      <p:sp>
        <p:nvSpPr>
          <p:cNvPr id="4" name="テキスト ボックス 3">
            <a:extLst>
              <a:ext uri="{FF2B5EF4-FFF2-40B4-BE49-F238E27FC236}">
                <a16:creationId xmlns:a16="http://schemas.microsoft.com/office/drawing/2014/main" id="{127A1F01-654B-E21F-7740-EA09D7D623BC}"/>
              </a:ext>
            </a:extLst>
          </p:cNvPr>
          <p:cNvSpPr txBox="1"/>
          <p:nvPr/>
        </p:nvSpPr>
        <p:spPr>
          <a:xfrm>
            <a:off x="611560" y="1920579"/>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D672CCB7-BB2A-AD8F-19E5-9C5C9E3C5652}"/>
              </a:ext>
            </a:extLst>
          </p:cNvPr>
          <p:cNvSpPr txBox="1"/>
          <p:nvPr/>
        </p:nvSpPr>
        <p:spPr>
          <a:xfrm>
            <a:off x="3031998" y="1920579"/>
            <a:ext cx="601220" cy="338554"/>
          </a:xfrm>
          <a:prstGeom prst="rect">
            <a:avLst/>
          </a:prstGeom>
          <a:noFill/>
        </p:spPr>
        <p:txBody>
          <a:bodyPr wrap="square" rtlCol="0">
            <a:spAutoFit/>
          </a:bodyPr>
          <a:lstStyle/>
          <a:p>
            <a:pPr algn="ctr"/>
            <a:r>
              <a:rPr lang="en-US" altLang="ja-JP" sz="1600" b="1" dirty="0">
                <a:solidFill>
                  <a:schemeClr val="accent1"/>
                </a:solidFill>
                <a:latin typeface="游ゴシック" panose="020B0400000000000000" pitchFamily="50" charset="-128"/>
                <a:ea typeface="游ゴシック" panose="020B0400000000000000" pitchFamily="50" charset="-128"/>
              </a:rPr>
              <a:t>PM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B89B318-0419-9B85-E122-7F2F7ED7CBAC}"/>
              </a:ext>
            </a:extLst>
          </p:cNvPr>
          <p:cNvSpPr txBox="1"/>
          <p:nvPr/>
        </p:nvSpPr>
        <p:spPr>
          <a:xfrm>
            <a:off x="7533933" y="1919002"/>
            <a:ext cx="1118849"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3814D297-E7CB-ED14-C451-B59E89A5C7B8}"/>
              </a:ext>
            </a:extLst>
          </p:cNvPr>
          <p:cNvSpPr txBox="1"/>
          <p:nvPr/>
        </p:nvSpPr>
        <p:spPr>
          <a:xfrm>
            <a:off x="5235322" y="1919002"/>
            <a:ext cx="1105748" cy="338554"/>
          </a:xfrm>
          <a:prstGeom prst="rect">
            <a:avLst/>
          </a:prstGeom>
          <a:noFill/>
        </p:spPr>
        <p:txBody>
          <a:bodyPr wrap="square" rtlCol="0">
            <a:spAutoFit/>
          </a:bodyPr>
          <a:lstStyle/>
          <a:p>
            <a:pPr algn="ctr"/>
            <a:r>
              <a:rPr lang="ja-JP" altLang="en-US" sz="1600" b="1" dirty="0">
                <a:solidFill>
                  <a:schemeClr val="accent1"/>
                </a:solidFill>
                <a:latin typeface="游ゴシック" panose="020B0400000000000000" pitchFamily="50" charset="-128"/>
                <a:ea typeface="游ゴシック" panose="020B0400000000000000" pitchFamily="50" charset="-128"/>
              </a:rPr>
              <a:t>翌日</a:t>
            </a:r>
            <a:r>
              <a:rPr lang="en-US" altLang="ja-JP" sz="1600" b="1" dirty="0">
                <a:solidFill>
                  <a:schemeClr val="accent1"/>
                </a:solidFill>
                <a:latin typeface="游ゴシック" panose="020B0400000000000000" pitchFamily="50" charset="-128"/>
                <a:ea typeface="游ゴシック" panose="020B0400000000000000" pitchFamily="50" charset="-128"/>
              </a:rPr>
              <a:t>AM</a:t>
            </a:r>
            <a:endParaRPr lang="ja-JP" altLang="en-US" sz="1600" b="1" dirty="0">
              <a:solidFill>
                <a:schemeClr val="accent1"/>
              </a:solidFill>
              <a:latin typeface="游ゴシック" panose="020B0400000000000000" pitchFamily="50" charset="-128"/>
              <a:ea typeface="游ゴシック" panose="020B0400000000000000" pitchFamily="50" charset="-128"/>
            </a:endParaRPr>
          </a:p>
        </p:txBody>
      </p:sp>
      <p:pic>
        <p:nvPicPr>
          <p:cNvPr id="12" name="図 11" descr="アイコン&#10;&#10;自動的に生成された説明">
            <a:extLst>
              <a:ext uri="{FF2B5EF4-FFF2-40B4-BE49-F238E27FC236}">
                <a16:creationId xmlns:a16="http://schemas.microsoft.com/office/drawing/2014/main" id="{004935CD-AC8B-09A2-E638-A7E0EF39E9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2896" y="4367093"/>
            <a:ext cx="1201811" cy="954684"/>
          </a:xfrm>
          <a:prstGeom prst="rect">
            <a:avLst/>
          </a:prstGeom>
        </p:spPr>
      </p:pic>
      <p:pic>
        <p:nvPicPr>
          <p:cNvPr id="38" name="図 37" descr="グラフ が含まれている画像&#10;&#10;自動的に生成された説明">
            <a:extLst>
              <a:ext uri="{FF2B5EF4-FFF2-40B4-BE49-F238E27FC236}">
                <a16:creationId xmlns:a16="http://schemas.microsoft.com/office/drawing/2014/main" id="{4EDB1DE1-5974-ACE3-BC4C-965D681B220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00858" y="3762435"/>
            <a:ext cx="893112" cy="890701"/>
          </a:xfrm>
          <a:prstGeom prst="rect">
            <a:avLst/>
          </a:prstGeom>
        </p:spPr>
      </p:pic>
      <p:sp>
        <p:nvSpPr>
          <p:cNvPr id="39" name="テキスト ボックス 38">
            <a:extLst>
              <a:ext uri="{FF2B5EF4-FFF2-40B4-BE49-F238E27FC236}">
                <a16:creationId xmlns:a16="http://schemas.microsoft.com/office/drawing/2014/main" id="{A507D07B-9646-6509-1951-58BAD9CF6DA0}"/>
              </a:ext>
            </a:extLst>
          </p:cNvPr>
          <p:cNvSpPr txBox="1"/>
          <p:nvPr/>
        </p:nvSpPr>
        <p:spPr>
          <a:xfrm>
            <a:off x="1475656" y="5581926"/>
            <a:ext cx="1161734" cy="307777"/>
          </a:xfrm>
          <a:prstGeom prst="rect">
            <a:avLst/>
          </a:prstGeom>
          <a:noFill/>
        </p:spPr>
        <p:txBody>
          <a:bodyPr wrap="square" rtlCol="0">
            <a:spAutoFit/>
          </a:bodyPr>
          <a:lstStyle/>
          <a:p>
            <a:pPr algn="ctr"/>
            <a:r>
              <a:rPr lang="ja-JP" altLang="en-US" sz="1400" b="1" dirty="0">
                <a:solidFill>
                  <a:schemeClr val="accent1"/>
                </a:solidFill>
                <a:latin typeface="游ゴシック" panose="020B0400000000000000" pitchFamily="50" charset="-128"/>
                <a:ea typeface="游ゴシック" panose="020B0400000000000000" pitchFamily="50" charset="-128"/>
              </a:rPr>
              <a:t>日勤</a:t>
            </a:r>
          </a:p>
        </p:txBody>
      </p:sp>
      <p:pic>
        <p:nvPicPr>
          <p:cNvPr id="40" name="図 39" descr="時計 が含まれている画像&#10;&#10;自動的に生成された説明">
            <a:extLst>
              <a:ext uri="{FF2B5EF4-FFF2-40B4-BE49-F238E27FC236}">
                <a16:creationId xmlns:a16="http://schemas.microsoft.com/office/drawing/2014/main" id="{646DF864-DB64-7F9D-F939-EF2ACBD2A0E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4874" y="4133345"/>
            <a:ext cx="1280822" cy="1252302"/>
          </a:xfrm>
          <a:prstGeom prst="rect">
            <a:avLst/>
          </a:prstGeom>
        </p:spPr>
      </p:pic>
      <p:pic>
        <p:nvPicPr>
          <p:cNvPr id="41" name="図 40" descr="記号, 時計, ストリート, ウィンドウ が含まれている画像&#10;&#10;自動的に生成された説明">
            <a:extLst>
              <a:ext uri="{FF2B5EF4-FFF2-40B4-BE49-F238E27FC236}">
                <a16:creationId xmlns:a16="http://schemas.microsoft.com/office/drawing/2014/main" id="{E453989D-1E1C-591F-5DA6-ED21C05A2E6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68522" y="4161511"/>
            <a:ext cx="1745718" cy="1191030"/>
          </a:xfrm>
          <a:prstGeom prst="rect">
            <a:avLst/>
          </a:prstGeom>
        </p:spPr>
      </p:pic>
      <p:pic>
        <p:nvPicPr>
          <p:cNvPr id="10" name="図 9" descr="記号, 時計, らくがき が含まれている画像&#10;&#10;自動的に生成された説明">
            <a:extLst>
              <a:ext uri="{FF2B5EF4-FFF2-40B4-BE49-F238E27FC236}">
                <a16:creationId xmlns:a16="http://schemas.microsoft.com/office/drawing/2014/main" id="{8CCD4988-EE53-8743-B37F-2DEC5770A62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99992" y="3655040"/>
            <a:ext cx="917920" cy="943367"/>
          </a:xfrm>
          <a:prstGeom prst="rect">
            <a:avLst/>
          </a:prstGeom>
        </p:spPr>
      </p:pic>
      <p:sp>
        <p:nvSpPr>
          <p:cNvPr id="43" name="右矢印 8213">
            <a:extLst>
              <a:ext uri="{FF2B5EF4-FFF2-40B4-BE49-F238E27FC236}">
                <a16:creationId xmlns:a16="http://schemas.microsoft.com/office/drawing/2014/main" id="{1A874A6B-1CB8-33C4-C58B-E0CCE3D53049}"/>
              </a:ext>
            </a:extLst>
          </p:cNvPr>
          <p:cNvSpPr/>
          <p:nvPr/>
        </p:nvSpPr>
        <p:spPr>
          <a:xfrm>
            <a:off x="6341070" y="2787062"/>
            <a:ext cx="1192863" cy="270000"/>
          </a:xfrm>
          <a:prstGeom prst="rightArrow">
            <a:avLst>
              <a:gd name="adj1" fmla="val 50000"/>
              <a:gd name="adj2" fmla="val 7147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4" name="テキスト ボックス 43">
            <a:extLst>
              <a:ext uri="{FF2B5EF4-FFF2-40B4-BE49-F238E27FC236}">
                <a16:creationId xmlns:a16="http://schemas.microsoft.com/office/drawing/2014/main" id="{6D8B596E-3E9D-45B4-F463-4ACD4E1C9BBF}"/>
              </a:ext>
            </a:extLst>
          </p:cNvPr>
          <p:cNvSpPr txBox="1"/>
          <p:nvPr/>
        </p:nvSpPr>
        <p:spPr>
          <a:xfrm>
            <a:off x="4307254" y="1146946"/>
            <a:ext cx="2880320" cy="461665"/>
          </a:xfrm>
          <a:prstGeom prst="rect">
            <a:avLst/>
          </a:prstGeom>
          <a:noFill/>
        </p:spPr>
        <p:txBody>
          <a:bodyPr wrap="square" rtlCol="0">
            <a:spAutoFit/>
          </a:bodyPr>
          <a:lstStyle/>
          <a:p>
            <a:pPr algn="ctr"/>
            <a:r>
              <a:rPr lang="en-US" altLang="ja-JP" sz="2400" b="1" dirty="0">
                <a:solidFill>
                  <a:srgbClr val="FF625A"/>
                </a:solidFill>
                <a:latin typeface="游ゴシック" panose="020B0400000000000000" pitchFamily="50" charset="-128"/>
                <a:ea typeface="游ゴシック" panose="020B0400000000000000" pitchFamily="50" charset="-128"/>
              </a:rPr>
              <a:t>9</a:t>
            </a:r>
            <a:r>
              <a:rPr lang="ja-JP" altLang="en-US" sz="1600" b="1" dirty="0">
                <a:solidFill>
                  <a:srgbClr val="FF625A"/>
                </a:solidFill>
                <a:latin typeface="游ゴシック" panose="020B0400000000000000" pitchFamily="50" charset="-128"/>
                <a:ea typeface="游ゴシック" panose="020B0400000000000000" pitchFamily="50" charset="-128"/>
              </a:rPr>
              <a:t>時間の</a:t>
            </a:r>
            <a:r>
              <a:rPr lang="ja-JP" altLang="en-US" sz="1400" b="1" dirty="0">
                <a:solidFill>
                  <a:srgbClr val="FF625A"/>
                </a:solidFill>
                <a:latin typeface="游ゴシック" panose="020B0400000000000000" pitchFamily="50" charset="-128"/>
                <a:ea typeface="游ゴシック" panose="020B0400000000000000" pitchFamily="50" charset="-128"/>
              </a:rPr>
              <a:t>インターバル予定</a:t>
            </a:r>
          </a:p>
        </p:txBody>
      </p:sp>
      <p:sp>
        <p:nvSpPr>
          <p:cNvPr id="46" name="左大かっこ 45"/>
          <p:cNvSpPr/>
          <p:nvPr/>
        </p:nvSpPr>
        <p:spPr>
          <a:xfrm rot="5400000">
            <a:off x="5554711" y="-91298"/>
            <a:ext cx="279148" cy="3679296"/>
          </a:xfrm>
          <a:prstGeom prst="leftBracket">
            <a:avLst/>
          </a:prstGeom>
          <a:ln w="19050">
            <a:solidFill>
              <a:srgbClr val="FF625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174718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a:extLst>
              <a:ext uri="{FF2B5EF4-FFF2-40B4-BE49-F238E27FC236}">
                <a16:creationId xmlns:a16="http://schemas.microsoft.com/office/drawing/2014/main" id="{2463B765-FB23-7C63-A180-F2DD27FE8239}"/>
              </a:ext>
            </a:extLst>
          </p:cNvPr>
          <p:cNvGrpSpPr/>
          <p:nvPr/>
        </p:nvGrpSpPr>
        <p:grpSpPr>
          <a:xfrm>
            <a:off x="430271" y="217413"/>
            <a:ext cx="8250415" cy="4415743"/>
            <a:chOff x="430271" y="217413"/>
            <a:chExt cx="8250415" cy="4415743"/>
          </a:xfrm>
        </p:grpSpPr>
        <p:sp>
          <p:nvSpPr>
            <p:cNvPr id="15" name="楕円 14">
              <a:extLst>
                <a:ext uri="{FF2B5EF4-FFF2-40B4-BE49-F238E27FC236}">
                  <a16:creationId xmlns:a16="http://schemas.microsoft.com/office/drawing/2014/main" id="{37DC0F49-C848-9C06-749B-430866124D84}"/>
                </a:ext>
              </a:extLst>
            </p:cNvPr>
            <p:cNvSpPr/>
            <p:nvPr/>
          </p:nvSpPr>
          <p:spPr>
            <a:xfrm>
              <a:off x="5242404" y="539545"/>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4F84A072-7E14-C5B5-E199-7EB38D3E8D66}"/>
                </a:ext>
              </a:extLst>
            </p:cNvPr>
            <p:cNvSpPr/>
            <p:nvPr/>
          </p:nvSpPr>
          <p:spPr>
            <a:xfrm>
              <a:off x="1596373" y="881219"/>
              <a:ext cx="1541342" cy="151496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楕円 16">
              <a:extLst>
                <a:ext uri="{FF2B5EF4-FFF2-40B4-BE49-F238E27FC236}">
                  <a16:creationId xmlns:a16="http://schemas.microsoft.com/office/drawing/2014/main" id="{317FA5EF-1621-7A4B-4571-A8E61B68F634}"/>
                </a:ext>
              </a:extLst>
            </p:cNvPr>
            <p:cNvSpPr/>
            <p:nvPr/>
          </p:nvSpPr>
          <p:spPr>
            <a:xfrm>
              <a:off x="2574536" y="495367"/>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0BF93E15-E548-7A0E-037B-C8DE08BBD5EB}"/>
                </a:ext>
              </a:extLst>
            </p:cNvPr>
            <p:cNvSpPr/>
            <p:nvPr/>
          </p:nvSpPr>
          <p:spPr>
            <a:xfrm>
              <a:off x="6622448" y="1215969"/>
              <a:ext cx="1550520"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楕円 23">
              <a:extLst>
                <a:ext uri="{FF2B5EF4-FFF2-40B4-BE49-F238E27FC236}">
                  <a16:creationId xmlns:a16="http://schemas.microsoft.com/office/drawing/2014/main" id="{E02D7BEB-D97E-7467-FE1C-C6AFAFFF57B8}"/>
                </a:ext>
              </a:extLst>
            </p:cNvPr>
            <p:cNvSpPr/>
            <p:nvPr/>
          </p:nvSpPr>
          <p:spPr>
            <a:xfrm>
              <a:off x="430271" y="2949133"/>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a:extLst>
                <a:ext uri="{FF2B5EF4-FFF2-40B4-BE49-F238E27FC236}">
                  <a16:creationId xmlns:a16="http://schemas.microsoft.com/office/drawing/2014/main" id="{0280ED3D-37EF-284A-9867-36B041CEF201}"/>
                </a:ext>
              </a:extLst>
            </p:cNvPr>
            <p:cNvSpPr/>
            <p:nvPr/>
          </p:nvSpPr>
          <p:spPr>
            <a:xfrm>
              <a:off x="7096009" y="3028769"/>
              <a:ext cx="1584677" cy="1604387"/>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a:extLst>
                <a:ext uri="{FF2B5EF4-FFF2-40B4-BE49-F238E27FC236}">
                  <a16:creationId xmlns:a16="http://schemas.microsoft.com/office/drawing/2014/main" id="{341EB66B-D4C7-8A7C-C10D-0E6A4575459E}"/>
                </a:ext>
              </a:extLst>
            </p:cNvPr>
            <p:cNvSpPr/>
            <p:nvPr/>
          </p:nvSpPr>
          <p:spPr>
            <a:xfrm>
              <a:off x="6906920" y="2180400"/>
              <a:ext cx="1656381" cy="1604387"/>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楕円 27">
              <a:extLst>
                <a:ext uri="{FF2B5EF4-FFF2-40B4-BE49-F238E27FC236}">
                  <a16:creationId xmlns:a16="http://schemas.microsoft.com/office/drawing/2014/main" id="{58323565-B8B5-1BB7-D8D1-0B95288918B1}"/>
                </a:ext>
              </a:extLst>
            </p:cNvPr>
            <p:cNvSpPr/>
            <p:nvPr/>
          </p:nvSpPr>
          <p:spPr>
            <a:xfrm>
              <a:off x="3973602" y="217413"/>
              <a:ext cx="1684249" cy="173339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0DEF3575-042A-8055-922E-F390244C6178}"/>
                </a:ext>
              </a:extLst>
            </p:cNvPr>
            <p:cNvSpPr/>
            <p:nvPr/>
          </p:nvSpPr>
          <p:spPr>
            <a:xfrm>
              <a:off x="672414" y="1843104"/>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186A3B5D-C758-17FF-3BBD-A011065D929C}"/>
                </a:ext>
              </a:extLst>
            </p:cNvPr>
            <p:cNvSpPr/>
            <p:nvPr/>
          </p:nvSpPr>
          <p:spPr>
            <a:xfrm>
              <a:off x="1156619" y="2662711"/>
              <a:ext cx="1613672" cy="1558972"/>
            </a:xfrm>
            <a:prstGeom prst="ellipse">
              <a:avLst/>
            </a:prstGeom>
            <a:solidFill>
              <a:srgbClr val="E7FCFD">
                <a:alpha val="39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9C9A5F83-70F7-4966-C802-8412E7609469}"/>
                </a:ext>
              </a:extLst>
            </p:cNvPr>
            <p:cNvSpPr/>
            <p:nvPr/>
          </p:nvSpPr>
          <p:spPr>
            <a:xfrm>
              <a:off x="1871208" y="1678787"/>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CA82983C-C20D-AD3D-3AFA-835F0E2ADDA4}"/>
                </a:ext>
              </a:extLst>
            </p:cNvPr>
            <p:cNvSpPr/>
            <p:nvPr/>
          </p:nvSpPr>
          <p:spPr>
            <a:xfrm>
              <a:off x="5569898" y="156082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テキスト ボックス 1">
            <a:extLst>
              <a:ext uri="{FF2B5EF4-FFF2-40B4-BE49-F238E27FC236}">
                <a16:creationId xmlns:a16="http://schemas.microsoft.com/office/drawing/2014/main" id="{E46C4DB3-00F3-E0D6-7F00-51142291B622}"/>
              </a:ext>
            </a:extLst>
          </p:cNvPr>
          <p:cNvSpPr txBox="1"/>
          <p:nvPr/>
        </p:nvSpPr>
        <p:spPr>
          <a:xfrm>
            <a:off x="491610" y="4830144"/>
            <a:ext cx="8281509" cy="1406988"/>
          </a:xfrm>
          <a:prstGeom prst="rect">
            <a:avLst/>
          </a:prstGeom>
          <a:noFill/>
        </p:spPr>
        <p:txBody>
          <a:bodyPr wrap="square">
            <a:spAutoFit/>
          </a:bodyPr>
          <a:lstStyle/>
          <a:p>
            <a:pPr marL="152400" indent="-152400" algn="ctr">
              <a:lnSpc>
                <a:spcPct val="150000"/>
              </a:lnSpc>
            </a:pP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しかし、その社会は</a:t>
            </a:r>
            <a:endParaRPr lang="en-US" altLang="ja-JP"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lnSpc>
                <a:spcPct val="150000"/>
              </a:lnSpc>
            </a:pP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医師の長時間労働</a:t>
            </a: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によって支えられています。</a:t>
            </a:r>
          </a:p>
        </p:txBody>
      </p:sp>
      <p:pic>
        <p:nvPicPr>
          <p:cNvPr id="10" name="図 9" descr="時計 が含まれている画像&#10;&#10;自動的に生成された説明">
            <a:extLst>
              <a:ext uri="{FF2B5EF4-FFF2-40B4-BE49-F238E27FC236}">
                <a16:creationId xmlns:a16="http://schemas.microsoft.com/office/drawing/2014/main" id="{5AD73DB0-92E6-5D59-6880-11CC4471F5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60440" y="2459545"/>
            <a:ext cx="2223120" cy="2173611"/>
          </a:xfrm>
          <a:prstGeom prst="rect">
            <a:avLst/>
          </a:prstGeom>
          <a:ln>
            <a:noFill/>
          </a:ln>
        </p:spPr>
      </p:pic>
      <p:pic>
        <p:nvPicPr>
          <p:cNvPr id="20" name="図 19">
            <a:extLst>
              <a:ext uri="{FF2B5EF4-FFF2-40B4-BE49-F238E27FC236}">
                <a16:creationId xmlns:a16="http://schemas.microsoft.com/office/drawing/2014/main" id="{AEAC01D3-A09F-5905-1676-06BFD7ED6F6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6650" y="2764937"/>
            <a:ext cx="1544936" cy="1743168"/>
          </a:xfrm>
          <a:prstGeom prst="rect">
            <a:avLst/>
          </a:prstGeom>
          <a:ln>
            <a:noFill/>
          </a:ln>
        </p:spPr>
      </p:pic>
      <p:pic>
        <p:nvPicPr>
          <p:cNvPr id="12" name="図 11" descr="記号, 時計, ストリート, ウィンドウ が含まれている画像&#10;&#10;自動的に生成された説明">
            <a:extLst>
              <a:ext uri="{FF2B5EF4-FFF2-40B4-BE49-F238E27FC236}">
                <a16:creationId xmlns:a16="http://schemas.microsoft.com/office/drawing/2014/main" id="{7E7BAE54-64D5-3FEF-F66E-1694ED1C45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516" y="2884534"/>
            <a:ext cx="2379699" cy="1623571"/>
          </a:xfrm>
          <a:prstGeom prst="rect">
            <a:avLst/>
          </a:prstGeom>
          <a:ln>
            <a:noFill/>
          </a:ln>
        </p:spPr>
      </p:pic>
      <p:pic>
        <p:nvPicPr>
          <p:cNvPr id="14" name="図 13" descr="テーブル が含まれている画像&#10;&#10;自動的に生成された説明">
            <a:extLst>
              <a:ext uri="{FF2B5EF4-FFF2-40B4-BE49-F238E27FC236}">
                <a16:creationId xmlns:a16="http://schemas.microsoft.com/office/drawing/2014/main" id="{AA605A5F-F3CA-9DA1-78E9-601372C07C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1386" y="369297"/>
            <a:ext cx="3168696" cy="2065208"/>
          </a:xfrm>
          <a:prstGeom prst="rect">
            <a:avLst/>
          </a:prstGeom>
          <a:ln>
            <a:noFill/>
          </a:ln>
        </p:spPr>
      </p:pic>
      <p:grpSp>
        <p:nvGrpSpPr>
          <p:cNvPr id="44" name="グループ化 43">
            <a:extLst>
              <a:ext uri="{FF2B5EF4-FFF2-40B4-BE49-F238E27FC236}">
                <a16:creationId xmlns:a16="http://schemas.microsoft.com/office/drawing/2014/main" id="{6DE5AD3F-FEC9-C8AE-1B8B-EE1262437A03}"/>
              </a:ext>
            </a:extLst>
          </p:cNvPr>
          <p:cNvGrpSpPr/>
          <p:nvPr/>
        </p:nvGrpSpPr>
        <p:grpSpPr>
          <a:xfrm>
            <a:off x="1001737" y="967098"/>
            <a:ext cx="2759730" cy="1356846"/>
            <a:chOff x="1001737" y="967098"/>
            <a:chExt cx="2759730" cy="1356846"/>
          </a:xfrm>
        </p:grpSpPr>
        <p:pic>
          <p:nvPicPr>
            <p:cNvPr id="25" name="図 24" descr="記号, シャツ が含まれている画像&#10;&#10;自動的に生成された説明">
              <a:extLst>
                <a:ext uri="{FF2B5EF4-FFF2-40B4-BE49-F238E27FC236}">
                  <a16:creationId xmlns:a16="http://schemas.microsoft.com/office/drawing/2014/main" id="{C1BD83B4-C39E-EA9F-6199-06896533C51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71200" y="974410"/>
              <a:ext cx="890267" cy="1347428"/>
            </a:xfrm>
            <a:prstGeom prst="rect">
              <a:avLst/>
            </a:prstGeom>
            <a:ln>
              <a:noFill/>
            </a:ln>
          </p:spPr>
        </p:pic>
        <p:pic>
          <p:nvPicPr>
            <p:cNvPr id="56" name="図 55" descr="記号 が含まれている画像&#10;&#10;自動的に生成された説明">
              <a:extLst>
                <a:ext uri="{FF2B5EF4-FFF2-40B4-BE49-F238E27FC236}">
                  <a16:creationId xmlns:a16="http://schemas.microsoft.com/office/drawing/2014/main" id="{8404CCE8-C13D-E79F-6BC2-B1FB45519FF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49901" y="1009726"/>
              <a:ext cx="759004" cy="1314218"/>
            </a:xfrm>
            <a:prstGeom prst="rect">
              <a:avLst/>
            </a:prstGeom>
          </p:spPr>
        </p:pic>
        <p:pic>
          <p:nvPicPr>
            <p:cNvPr id="34" name="図 33" descr="男性の顔の絵&#10;&#10;低い精度で自動的に生成された説明">
              <a:extLst>
                <a:ext uri="{FF2B5EF4-FFF2-40B4-BE49-F238E27FC236}">
                  <a16:creationId xmlns:a16="http://schemas.microsoft.com/office/drawing/2014/main" id="{5630D1A2-0A5C-DA82-F536-1DB6954140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1737" y="967098"/>
              <a:ext cx="1052586" cy="1354304"/>
            </a:xfrm>
            <a:prstGeom prst="rect">
              <a:avLst/>
            </a:prstGeom>
          </p:spPr>
        </p:pic>
      </p:grpSp>
      <p:sp>
        <p:nvSpPr>
          <p:cNvPr id="3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7325731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descr="カレンダー&#10;&#10;自動的に生成された説明">
            <a:extLst>
              <a:ext uri="{FF2B5EF4-FFF2-40B4-BE49-F238E27FC236}">
                <a16:creationId xmlns:a16="http://schemas.microsoft.com/office/drawing/2014/main" id="{9FB117BC-E65F-2483-3E65-F2AC689C5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636912"/>
            <a:ext cx="4021190" cy="3023284"/>
          </a:xfrm>
          <a:prstGeom prst="rect">
            <a:avLst/>
          </a:prstGeom>
        </p:spPr>
      </p:pic>
      <p:sp>
        <p:nvSpPr>
          <p:cNvPr id="2" name="テキスト ボックス 1">
            <a:extLst>
              <a:ext uri="{FF2B5EF4-FFF2-40B4-BE49-F238E27FC236}">
                <a16:creationId xmlns:a16="http://schemas.microsoft.com/office/drawing/2014/main" id="{988934BC-2540-9483-8D97-23FCC34F02EA}"/>
              </a:ext>
            </a:extLst>
          </p:cNvPr>
          <p:cNvSpPr txBox="1"/>
          <p:nvPr/>
        </p:nvSpPr>
        <p:spPr>
          <a:xfrm>
            <a:off x="440002" y="625584"/>
            <a:ext cx="8263996" cy="461665"/>
          </a:xfrm>
          <a:prstGeom prst="rect">
            <a:avLst/>
          </a:prstGeom>
          <a:noFill/>
        </p:spPr>
        <p:txBody>
          <a:bodyPr wrap="square">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インターバル</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中に働いた場合は、代償休息が与えられます。</a:t>
            </a:r>
          </a:p>
        </p:txBody>
      </p:sp>
      <p:sp>
        <p:nvSpPr>
          <p:cNvPr id="3" name="テキスト ボックス 2">
            <a:extLst>
              <a:ext uri="{FF2B5EF4-FFF2-40B4-BE49-F238E27FC236}">
                <a16:creationId xmlns:a16="http://schemas.microsoft.com/office/drawing/2014/main" id="{195D2378-54D1-228D-711B-D3EB211D7A63}"/>
              </a:ext>
            </a:extLst>
          </p:cNvPr>
          <p:cNvSpPr txBox="1"/>
          <p:nvPr/>
        </p:nvSpPr>
        <p:spPr>
          <a:xfrm>
            <a:off x="244016" y="1664270"/>
            <a:ext cx="4252019" cy="646331"/>
          </a:xfrm>
          <a:prstGeom prst="rect">
            <a:avLst/>
          </a:prstGeom>
          <a:noFill/>
        </p:spPr>
        <p:txBody>
          <a:bodyPr wrap="square" rtlCol="0">
            <a:spAutoFit/>
          </a:bodyPr>
          <a:lstStyle/>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例</a:t>
            </a: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月に発生したインターバル中の</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突然の業務</a:t>
            </a:r>
          </a:p>
        </p:txBody>
      </p:sp>
      <p:sp>
        <p:nvSpPr>
          <p:cNvPr id="18" name="テキスト ボックス 17">
            <a:extLst>
              <a:ext uri="{FF2B5EF4-FFF2-40B4-BE49-F238E27FC236}">
                <a16:creationId xmlns:a16="http://schemas.microsoft.com/office/drawing/2014/main" id="{68A3DC4B-3C09-1FB4-96CC-69BDB8199469}"/>
              </a:ext>
            </a:extLst>
          </p:cNvPr>
          <p:cNvSpPr txBox="1"/>
          <p:nvPr/>
        </p:nvSpPr>
        <p:spPr>
          <a:xfrm>
            <a:off x="5126081" y="1628800"/>
            <a:ext cx="3878920" cy="830997"/>
          </a:xfrm>
          <a:prstGeom prst="rect">
            <a:avLst/>
          </a:prstGeom>
          <a:noFill/>
        </p:spPr>
        <p:txBody>
          <a:bodyPr wrap="square" rtlCol="0">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累積</a:t>
            </a:r>
            <a:r>
              <a:rPr lang="en-US" altLang="ja-JP" sz="2400" b="1" dirty="0">
                <a:solidFill>
                  <a:schemeClr val="accent1"/>
                </a:solidFill>
                <a:latin typeface="游ゴシック" panose="020B0400000000000000" pitchFamily="50" charset="-128"/>
                <a:ea typeface="游ゴシック" panose="020B0400000000000000" pitchFamily="50" charset="-128"/>
              </a:rPr>
              <a:t>20</a:t>
            </a:r>
            <a:r>
              <a:rPr lang="ja-JP" altLang="en-US" sz="2400" b="1" dirty="0">
                <a:solidFill>
                  <a:schemeClr val="accent1"/>
                </a:solidFill>
                <a:latin typeface="游ゴシック" panose="020B0400000000000000" pitchFamily="50" charset="-128"/>
                <a:ea typeface="游ゴシック" panose="020B0400000000000000" pitchFamily="50" charset="-128"/>
              </a:rPr>
              <a:t>時間分</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の</a:t>
            </a:r>
            <a:r>
              <a:rPr lang="ja-JP" altLang="en-US" sz="2400" b="1" dirty="0">
                <a:solidFill>
                  <a:schemeClr val="accent1"/>
                </a:solidFill>
                <a:latin typeface="游ゴシック" panose="020B0400000000000000" pitchFamily="50" charset="-128"/>
                <a:ea typeface="游ゴシック" panose="020B0400000000000000" pitchFamily="50" charset="-128"/>
              </a:rPr>
              <a:t>代償休息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en-US" altLang="ja-JP" sz="2400" b="1" dirty="0">
                <a:solidFill>
                  <a:schemeClr val="accent1"/>
                </a:solidFill>
                <a:latin typeface="游ゴシック" panose="020B0400000000000000" pitchFamily="50" charset="-128"/>
                <a:ea typeface="游ゴシック" panose="020B0400000000000000" pitchFamily="50" charset="-128"/>
              </a:rPr>
              <a:t>12</a:t>
            </a:r>
            <a:r>
              <a:rPr lang="ja-JP" altLang="en-US" sz="2400" b="1" dirty="0">
                <a:solidFill>
                  <a:schemeClr val="accent1"/>
                </a:solidFill>
                <a:latin typeface="游ゴシック" panose="020B0400000000000000" pitchFamily="50" charset="-128"/>
                <a:ea typeface="游ゴシック" panose="020B0400000000000000" pitchFamily="50" charset="-128"/>
              </a:rPr>
              <a:t>月末まで</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に与えられます。</a:t>
            </a:r>
          </a:p>
        </p:txBody>
      </p:sp>
      <p:sp>
        <p:nvSpPr>
          <p:cNvPr id="4" name="円形吹き出し 8">
            <a:extLst>
              <a:ext uri="{FF2B5EF4-FFF2-40B4-BE49-F238E27FC236}">
                <a16:creationId xmlns:a16="http://schemas.microsoft.com/office/drawing/2014/main" id="{7FF02327-EA03-E2E0-0888-5DCABBDFFE4E}"/>
              </a:ext>
            </a:extLst>
          </p:cNvPr>
          <p:cNvSpPr/>
          <p:nvPr/>
        </p:nvSpPr>
        <p:spPr>
          <a:xfrm>
            <a:off x="1782607" y="508879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2h</a:t>
            </a:r>
            <a:endParaRPr kumimoji="1" lang="ja-JP" altLang="en-US" sz="900" b="1" dirty="0">
              <a:latin typeface="游ゴシック" panose="020B0400000000000000" pitchFamily="50" charset="-128"/>
              <a:ea typeface="游ゴシック" panose="020B0400000000000000" pitchFamily="50" charset="-128"/>
            </a:endParaRPr>
          </a:p>
        </p:txBody>
      </p:sp>
      <p:sp>
        <p:nvSpPr>
          <p:cNvPr id="10" name="円形吹き出し 12">
            <a:extLst>
              <a:ext uri="{FF2B5EF4-FFF2-40B4-BE49-F238E27FC236}">
                <a16:creationId xmlns:a16="http://schemas.microsoft.com/office/drawing/2014/main" id="{8AF5D454-C7FE-DF3E-B1EE-176D133508F6}"/>
              </a:ext>
            </a:extLst>
          </p:cNvPr>
          <p:cNvSpPr/>
          <p:nvPr/>
        </p:nvSpPr>
        <p:spPr>
          <a:xfrm>
            <a:off x="3541569" y="4536707"/>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3h</a:t>
            </a:r>
            <a:endParaRPr kumimoji="1" lang="ja-JP" altLang="en-US" sz="900" b="1" dirty="0">
              <a:latin typeface="游ゴシック" panose="020B0400000000000000" pitchFamily="50" charset="-128"/>
              <a:ea typeface="游ゴシック" panose="020B0400000000000000" pitchFamily="50" charset="-128"/>
            </a:endParaRPr>
          </a:p>
        </p:txBody>
      </p:sp>
      <p:sp>
        <p:nvSpPr>
          <p:cNvPr id="11" name="円形吹き出し 13">
            <a:extLst>
              <a:ext uri="{FF2B5EF4-FFF2-40B4-BE49-F238E27FC236}">
                <a16:creationId xmlns:a16="http://schemas.microsoft.com/office/drawing/2014/main" id="{F205B964-96C1-82B7-1B3E-09F213D89647}"/>
              </a:ext>
            </a:extLst>
          </p:cNvPr>
          <p:cNvSpPr/>
          <p:nvPr/>
        </p:nvSpPr>
        <p:spPr>
          <a:xfrm>
            <a:off x="2899780" y="3451815"/>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1h</a:t>
            </a:r>
            <a:endParaRPr kumimoji="1" lang="ja-JP" altLang="en-US" sz="900" b="1" dirty="0">
              <a:latin typeface="游ゴシック" panose="020B0400000000000000" pitchFamily="50" charset="-128"/>
              <a:ea typeface="游ゴシック" panose="020B0400000000000000" pitchFamily="50" charset="-128"/>
            </a:endParaRPr>
          </a:p>
        </p:txBody>
      </p:sp>
      <p:sp>
        <p:nvSpPr>
          <p:cNvPr id="19" name="円形吹き出し 14">
            <a:extLst>
              <a:ext uri="{FF2B5EF4-FFF2-40B4-BE49-F238E27FC236}">
                <a16:creationId xmlns:a16="http://schemas.microsoft.com/office/drawing/2014/main" id="{A2E3F357-6A71-52A1-7354-5752ADAAF974}"/>
              </a:ext>
            </a:extLst>
          </p:cNvPr>
          <p:cNvSpPr/>
          <p:nvPr/>
        </p:nvSpPr>
        <p:spPr>
          <a:xfrm>
            <a:off x="4023848" y="2823256"/>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4h</a:t>
            </a:r>
            <a:endParaRPr kumimoji="1" lang="ja-JP" altLang="en-US" sz="900" b="1" dirty="0">
              <a:latin typeface="游ゴシック" panose="020B0400000000000000" pitchFamily="50" charset="-128"/>
              <a:ea typeface="游ゴシック" panose="020B0400000000000000" pitchFamily="50" charset="-128"/>
            </a:endParaRPr>
          </a:p>
        </p:txBody>
      </p:sp>
      <p:sp>
        <p:nvSpPr>
          <p:cNvPr id="22" name="円形吹き出し 14">
            <a:extLst>
              <a:ext uri="{FF2B5EF4-FFF2-40B4-BE49-F238E27FC236}">
                <a16:creationId xmlns:a16="http://schemas.microsoft.com/office/drawing/2014/main" id="{4F71670F-5580-313E-D2E5-17128386050D}"/>
              </a:ext>
            </a:extLst>
          </p:cNvPr>
          <p:cNvSpPr/>
          <p:nvPr/>
        </p:nvSpPr>
        <p:spPr>
          <a:xfrm>
            <a:off x="1287399" y="4532879"/>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4h</a:t>
            </a:r>
            <a:endParaRPr kumimoji="1" lang="ja-JP" altLang="en-US" sz="900" b="1" dirty="0">
              <a:latin typeface="游ゴシック" panose="020B0400000000000000" pitchFamily="50" charset="-128"/>
              <a:ea typeface="游ゴシック" panose="020B0400000000000000" pitchFamily="50" charset="-128"/>
            </a:endParaRPr>
          </a:p>
        </p:txBody>
      </p:sp>
      <p:sp>
        <p:nvSpPr>
          <p:cNvPr id="23" name="円形吹き出し 13">
            <a:extLst>
              <a:ext uri="{FF2B5EF4-FFF2-40B4-BE49-F238E27FC236}">
                <a16:creationId xmlns:a16="http://schemas.microsoft.com/office/drawing/2014/main" id="{8EA07DA5-77EA-1244-7E40-41F4E7FCDFD3}"/>
              </a:ext>
            </a:extLst>
          </p:cNvPr>
          <p:cNvSpPr/>
          <p:nvPr/>
        </p:nvSpPr>
        <p:spPr>
          <a:xfrm>
            <a:off x="3467507" y="4007803"/>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1h</a:t>
            </a:r>
            <a:endParaRPr kumimoji="1" lang="ja-JP" altLang="en-US" sz="900" b="1" dirty="0">
              <a:latin typeface="游ゴシック" panose="020B0400000000000000" pitchFamily="50" charset="-128"/>
              <a:ea typeface="游ゴシック" panose="020B0400000000000000" pitchFamily="50" charset="-128"/>
            </a:endParaRPr>
          </a:p>
        </p:txBody>
      </p:sp>
      <p:sp>
        <p:nvSpPr>
          <p:cNvPr id="24" name="円形吹き出し 12">
            <a:extLst>
              <a:ext uri="{FF2B5EF4-FFF2-40B4-BE49-F238E27FC236}">
                <a16:creationId xmlns:a16="http://schemas.microsoft.com/office/drawing/2014/main" id="{EB4D7793-D881-314A-6817-95B68DE28C76}"/>
              </a:ext>
            </a:extLst>
          </p:cNvPr>
          <p:cNvSpPr/>
          <p:nvPr/>
        </p:nvSpPr>
        <p:spPr>
          <a:xfrm>
            <a:off x="1184098" y="3405562"/>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3h</a:t>
            </a:r>
            <a:endParaRPr kumimoji="1" lang="ja-JP" altLang="en-US" sz="900" b="1" dirty="0">
              <a:latin typeface="游ゴシック" panose="020B0400000000000000" pitchFamily="50" charset="-128"/>
              <a:ea typeface="游ゴシック" panose="020B0400000000000000" pitchFamily="50" charset="-128"/>
            </a:endParaRPr>
          </a:p>
        </p:txBody>
      </p:sp>
      <p:sp>
        <p:nvSpPr>
          <p:cNvPr id="25" name="円形吹き出し 8">
            <a:extLst>
              <a:ext uri="{FF2B5EF4-FFF2-40B4-BE49-F238E27FC236}">
                <a16:creationId xmlns:a16="http://schemas.microsoft.com/office/drawing/2014/main" id="{1484A9C1-FDBB-3384-56A8-E72311A6BEE0}"/>
              </a:ext>
            </a:extLst>
          </p:cNvPr>
          <p:cNvSpPr/>
          <p:nvPr/>
        </p:nvSpPr>
        <p:spPr>
          <a:xfrm>
            <a:off x="1811816" y="4018864"/>
            <a:ext cx="524417" cy="362497"/>
          </a:xfrm>
          <a:prstGeom prst="wedgeEllipseCallout">
            <a:avLst>
              <a:gd name="adj1" fmla="val -36596"/>
              <a:gd name="adj2" fmla="val 66253"/>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sz="1200" b="1" dirty="0">
                <a:latin typeface="游ゴシック" panose="020B0400000000000000" pitchFamily="50" charset="-128"/>
                <a:ea typeface="游ゴシック" panose="020B0400000000000000" pitchFamily="50" charset="-128"/>
              </a:rPr>
              <a:t>2h</a:t>
            </a:r>
            <a:endParaRPr kumimoji="1" lang="ja-JP" altLang="en-US" sz="900" b="1" dirty="0">
              <a:latin typeface="游ゴシック" panose="020B0400000000000000" pitchFamily="50" charset="-128"/>
              <a:ea typeface="游ゴシック" panose="020B0400000000000000" pitchFamily="50" charset="-128"/>
            </a:endParaRPr>
          </a:p>
        </p:txBody>
      </p:sp>
      <p:sp>
        <p:nvSpPr>
          <p:cNvPr id="41" name="四角形: 角を丸くする 40">
            <a:extLst>
              <a:ext uri="{FF2B5EF4-FFF2-40B4-BE49-F238E27FC236}">
                <a16:creationId xmlns:a16="http://schemas.microsoft.com/office/drawing/2014/main" id="{C292E5E0-8C3A-7A23-0C78-7BF11B30CD18}"/>
              </a:ext>
            </a:extLst>
          </p:cNvPr>
          <p:cNvSpPr/>
          <p:nvPr/>
        </p:nvSpPr>
        <p:spPr>
          <a:xfrm>
            <a:off x="6018929" y="5009884"/>
            <a:ext cx="1017584" cy="1116457"/>
          </a:xfrm>
          <a:prstGeom prst="roundRect">
            <a:avLst>
              <a:gd name="adj" fmla="val 4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角を丸くする 42">
            <a:extLst>
              <a:ext uri="{FF2B5EF4-FFF2-40B4-BE49-F238E27FC236}">
                <a16:creationId xmlns:a16="http://schemas.microsoft.com/office/drawing/2014/main" id="{A512FC2A-EF83-A930-C9B6-436858C89390}"/>
              </a:ext>
            </a:extLst>
          </p:cNvPr>
          <p:cNvSpPr/>
          <p:nvPr/>
        </p:nvSpPr>
        <p:spPr>
          <a:xfrm>
            <a:off x="6018929" y="4125739"/>
            <a:ext cx="1017584" cy="837782"/>
          </a:xfrm>
          <a:prstGeom prst="roundRect">
            <a:avLst>
              <a:gd name="adj" fmla="val 6376"/>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角を丸くする 43">
            <a:extLst>
              <a:ext uri="{FF2B5EF4-FFF2-40B4-BE49-F238E27FC236}">
                <a16:creationId xmlns:a16="http://schemas.microsoft.com/office/drawing/2014/main" id="{A7109C17-F98E-EBC9-80B2-E2B2118821F5}"/>
              </a:ext>
            </a:extLst>
          </p:cNvPr>
          <p:cNvSpPr/>
          <p:nvPr/>
        </p:nvSpPr>
        <p:spPr>
          <a:xfrm>
            <a:off x="6018929" y="3495530"/>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角を丸くする 44">
            <a:extLst>
              <a:ext uri="{FF2B5EF4-FFF2-40B4-BE49-F238E27FC236}">
                <a16:creationId xmlns:a16="http://schemas.microsoft.com/office/drawing/2014/main" id="{AE266812-9D7F-D765-9074-36F15C80806D}"/>
              </a:ext>
            </a:extLst>
          </p:cNvPr>
          <p:cNvSpPr/>
          <p:nvPr/>
        </p:nvSpPr>
        <p:spPr>
          <a:xfrm>
            <a:off x="6018929" y="2701324"/>
            <a:ext cx="1017584" cy="743490"/>
          </a:xfrm>
          <a:prstGeom prst="roundRect">
            <a:avLst>
              <a:gd name="adj" fmla="val 7439"/>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C5F6DCEB-3FFB-573F-40C4-9AB0C8B1DD3B}"/>
              </a:ext>
            </a:extLst>
          </p:cNvPr>
          <p:cNvSpPr txBox="1"/>
          <p:nvPr/>
        </p:nvSpPr>
        <p:spPr>
          <a:xfrm>
            <a:off x="6058189" y="5245980"/>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11/4</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1" name="テキスト ボックス 50">
            <a:extLst>
              <a:ext uri="{FF2B5EF4-FFF2-40B4-BE49-F238E27FC236}">
                <a16:creationId xmlns:a16="http://schemas.microsoft.com/office/drawing/2014/main" id="{59BEC90E-4E1D-48B4-5E10-7D443CD55A55}"/>
              </a:ext>
            </a:extLst>
          </p:cNvPr>
          <p:cNvSpPr txBox="1"/>
          <p:nvPr/>
        </p:nvSpPr>
        <p:spPr>
          <a:xfrm>
            <a:off x="6058189" y="4246869"/>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11/6</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2" name="テキスト ボックス 51">
            <a:extLst>
              <a:ext uri="{FF2B5EF4-FFF2-40B4-BE49-F238E27FC236}">
                <a16:creationId xmlns:a16="http://schemas.microsoft.com/office/drawing/2014/main" id="{DE71B41B-5B4C-83EA-7E71-DF16A0ACAD3E}"/>
              </a:ext>
            </a:extLst>
          </p:cNvPr>
          <p:cNvSpPr txBox="1"/>
          <p:nvPr/>
        </p:nvSpPr>
        <p:spPr>
          <a:xfrm>
            <a:off x="6058189" y="3491518"/>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11/9</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3" name="テキスト ボックス 52">
            <a:extLst>
              <a:ext uri="{FF2B5EF4-FFF2-40B4-BE49-F238E27FC236}">
                <a16:creationId xmlns:a16="http://schemas.microsoft.com/office/drawing/2014/main" id="{854B8687-E79A-CEE6-D52E-1A92EDF25192}"/>
              </a:ext>
            </a:extLst>
          </p:cNvPr>
          <p:cNvSpPr txBox="1"/>
          <p:nvPr/>
        </p:nvSpPr>
        <p:spPr>
          <a:xfrm>
            <a:off x="6058189" y="2770493"/>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11/14</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56" name="四角形: 角を丸くする 55">
            <a:extLst>
              <a:ext uri="{FF2B5EF4-FFF2-40B4-BE49-F238E27FC236}">
                <a16:creationId xmlns:a16="http://schemas.microsoft.com/office/drawing/2014/main" id="{2426D4EB-8E8A-6BF6-5DB2-44E3C8321846}"/>
              </a:ext>
            </a:extLst>
          </p:cNvPr>
          <p:cNvSpPr/>
          <p:nvPr/>
        </p:nvSpPr>
        <p:spPr>
          <a:xfrm>
            <a:off x="7415444" y="4382596"/>
            <a:ext cx="1017584" cy="1116457"/>
          </a:xfrm>
          <a:prstGeom prst="roundRect">
            <a:avLst>
              <a:gd name="adj" fmla="val 66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073F4539-13D2-3F83-12C4-667BCBDFDDC3}"/>
              </a:ext>
            </a:extLst>
          </p:cNvPr>
          <p:cNvSpPr/>
          <p:nvPr/>
        </p:nvSpPr>
        <p:spPr>
          <a:xfrm>
            <a:off x="7415444" y="3495346"/>
            <a:ext cx="1017584" cy="837782"/>
          </a:xfrm>
          <a:prstGeom prst="roundRect">
            <a:avLst>
              <a:gd name="adj" fmla="val 5618"/>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四角形: 角を丸くする 58">
            <a:extLst>
              <a:ext uri="{FF2B5EF4-FFF2-40B4-BE49-F238E27FC236}">
                <a16:creationId xmlns:a16="http://schemas.microsoft.com/office/drawing/2014/main" id="{3CC2C1EB-C1DF-93FC-579F-089D8D0B7444}"/>
              </a:ext>
            </a:extLst>
          </p:cNvPr>
          <p:cNvSpPr/>
          <p:nvPr/>
        </p:nvSpPr>
        <p:spPr>
          <a:xfrm>
            <a:off x="7415444" y="2709336"/>
            <a:ext cx="1017584" cy="743490"/>
          </a:xfrm>
          <a:prstGeom prst="roundRect">
            <a:avLst>
              <a:gd name="adj" fmla="val 4876"/>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EABEF375-51FE-B766-B96D-5C88F2CB6BF5}"/>
              </a:ext>
            </a:extLst>
          </p:cNvPr>
          <p:cNvSpPr txBox="1"/>
          <p:nvPr/>
        </p:nvSpPr>
        <p:spPr>
          <a:xfrm>
            <a:off x="7454704" y="4618692"/>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11/20</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1" name="テキスト ボックス 60">
            <a:extLst>
              <a:ext uri="{FF2B5EF4-FFF2-40B4-BE49-F238E27FC236}">
                <a16:creationId xmlns:a16="http://schemas.microsoft.com/office/drawing/2014/main" id="{7DAA56D5-6A9B-2C6B-BD8F-D97C49096B0A}"/>
              </a:ext>
            </a:extLst>
          </p:cNvPr>
          <p:cNvSpPr txBox="1"/>
          <p:nvPr/>
        </p:nvSpPr>
        <p:spPr>
          <a:xfrm>
            <a:off x="7454704" y="3616476"/>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11/24</a:t>
            </a:r>
          </a:p>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3" name="テキスト ボックス 62">
            <a:extLst>
              <a:ext uri="{FF2B5EF4-FFF2-40B4-BE49-F238E27FC236}">
                <a16:creationId xmlns:a16="http://schemas.microsoft.com/office/drawing/2014/main" id="{61D98F37-5E4E-494A-1AAB-098ECF9A4907}"/>
              </a:ext>
            </a:extLst>
          </p:cNvPr>
          <p:cNvSpPr txBox="1"/>
          <p:nvPr/>
        </p:nvSpPr>
        <p:spPr>
          <a:xfrm>
            <a:off x="7454704" y="2778505"/>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11/28</a:t>
            </a:r>
          </a:p>
          <a:p>
            <a:pPr algn="ctr"/>
            <a:r>
              <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4" name="四角形: 角を丸くする 63">
            <a:extLst>
              <a:ext uri="{FF2B5EF4-FFF2-40B4-BE49-F238E27FC236}">
                <a16:creationId xmlns:a16="http://schemas.microsoft.com/office/drawing/2014/main" id="{84BEA13B-9C1C-3805-405F-577BD17C5306}"/>
              </a:ext>
            </a:extLst>
          </p:cNvPr>
          <p:cNvSpPr/>
          <p:nvPr/>
        </p:nvSpPr>
        <p:spPr>
          <a:xfrm>
            <a:off x="7415444" y="5540793"/>
            <a:ext cx="1017584" cy="585548"/>
          </a:xfrm>
          <a:prstGeom prst="roundRect">
            <a:avLst>
              <a:gd name="adj" fmla="val 1082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a:extLst>
              <a:ext uri="{FF2B5EF4-FFF2-40B4-BE49-F238E27FC236}">
                <a16:creationId xmlns:a16="http://schemas.microsoft.com/office/drawing/2014/main" id="{7702FE33-A5BC-04FC-DC99-929AB80CBE78}"/>
              </a:ext>
            </a:extLst>
          </p:cNvPr>
          <p:cNvSpPr txBox="1"/>
          <p:nvPr/>
        </p:nvSpPr>
        <p:spPr>
          <a:xfrm>
            <a:off x="7454704" y="5531045"/>
            <a:ext cx="939064" cy="646331"/>
          </a:xfrm>
          <a:prstGeom prst="rect">
            <a:avLst/>
          </a:prstGeom>
          <a:noFill/>
        </p:spPr>
        <p:txBody>
          <a:bodyPr wrap="square" rtlCol="0">
            <a:spAutoFit/>
          </a:bodyPr>
          <a:lstStyle/>
          <a:p>
            <a:pPr algn="ctr"/>
            <a:r>
              <a:rPr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rPr>
              <a:t>11/171</a:t>
            </a:r>
            <a:r>
              <a:rPr kumimoji="1"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ｈ</a:t>
            </a:r>
          </a:p>
        </p:txBody>
      </p:sp>
      <p:sp>
        <p:nvSpPr>
          <p:cNvPr id="67" name="矢印: ストライプ 66">
            <a:extLst>
              <a:ext uri="{FF2B5EF4-FFF2-40B4-BE49-F238E27FC236}">
                <a16:creationId xmlns:a16="http://schemas.microsoft.com/office/drawing/2014/main" id="{B0454638-E484-13DE-AF98-F28977B72F75}"/>
              </a:ext>
            </a:extLst>
          </p:cNvPr>
          <p:cNvSpPr/>
          <p:nvPr/>
        </p:nvSpPr>
        <p:spPr>
          <a:xfrm>
            <a:off x="4819964" y="3429000"/>
            <a:ext cx="669372" cy="768684"/>
          </a:xfrm>
          <a:prstGeom prst="stripedRightArrow">
            <a:avLst>
              <a:gd name="adj1" fmla="val 45305"/>
              <a:gd name="adj2" fmla="val 4463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9" name="図 68" descr="シャツ, 男 が含まれている画像&#10;&#10;自動的に生成された説明">
            <a:extLst>
              <a:ext uri="{FF2B5EF4-FFF2-40B4-BE49-F238E27FC236}">
                <a16:creationId xmlns:a16="http://schemas.microsoft.com/office/drawing/2014/main" id="{5A11E673-74D4-A8DC-2726-36A1419B20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2307"/>
          <a:stretch/>
        </p:blipFill>
        <p:spPr>
          <a:xfrm>
            <a:off x="5122000" y="4525460"/>
            <a:ext cx="1054926" cy="1602833"/>
          </a:xfrm>
          <a:prstGeom prst="rect">
            <a:avLst/>
          </a:prstGeom>
        </p:spPr>
      </p:pic>
      <p:sp>
        <p:nvSpPr>
          <p:cNvPr id="33" name="タイトル 1">
            <a:extLst>
              <a:ext uri="{FF2B5EF4-FFF2-40B4-BE49-F238E27FC236}">
                <a16:creationId xmlns:a16="http://schemas.microsoft.com/office/drawing/2014/main" id="{E5B4A746-500B-9D07-9573-434AFBB84A0C}"/>
              </a:ext>
            </a:extLst>
          </p:cNvPr>
          <p:cNvSpPr txBox="1">
            <a:spLocks/>
          </p:cNvSpPr>
          <p:nvPr/>
        </p:nvSpPr>
        <p:spPr>
          <a:xfrm>
            <a:off x="5508104" y="6453336"/>
            <a:ext cx="3496897" cy="237866"/>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医師の健康を守る働き方の新ルール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564178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楕円 19">
            <a:extLst>
              <a:ext uri="{FF2B5EF4-FFF2-40B4-BE49-F238E27FC236}">
                <a16:creationId xmlns:a16="http://schemas.microsoft.com/office/drawing/2014/main" id="{439E4974-F2BC-BBF6-BCE3-BA4284E3A4A3}"/>
              </a:ext>
            </a:extLst>
          </p:cNvPr>
          <p:cNvSpPr/>
          <p:nvPr/>
        </p:nvSpPr>
        <p:spPr>
          <a:xfrm rot="1185485">
            <a:off x="2297265" y="2623929"/>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26196968-ECCE-2AB5-F7AC-DD6887B59A22}"/>
              </a:ext>
            </a:extLst>
          </p:cNvPr>
          <p:cNvSpPr/>
          <p:nvPr/>
        </p:nvSpPr>
        <p:spPr>
          <a:xfrm rot="1185485">
            <a:off x="1203667" y="3199365"/>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7269B138-7D5A-646C-7A93-493454BEFAFB}"/>
              </a:ext>
            </a:extLst>
          </p:cNvPr>
          <p:cNvSpPr/>
          <p:nvPr/>
        </p:nvSpPr>
        <p:spPr>
          <a:xfrm rot="1185485">
            <a:off x="366198" y="1824977"/>
            <a:ext cx="1403512" cy="1394601"/>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28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2800"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5C2646CA-7947-59FD-897C-2967C1B923DA}"/>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E6E34CAB-1D71-B7D9-646E-B4D716DDD54E}"/>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241494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35F71EFE-0CD5-726C-B353-11E6C7360AE1}"/>
              </a:ext>
            </a:extLst>
          </p:cNvPr>
          <p:cNvSpPr txBox="1"/>
          <p:nvPr/>
        </p:nvSpPr>
        <p:spPr>
          <a:xfrm>
            <a:off x="679472" y="603845"/>
            <a:ext cx="7785057" cy="954107"/>
          </a:xfrm>
          <a:prstGeom prst="rect">
            <a:avLst/>
          </a:prstGeom>
          <a:noFill/>
        </p:spPr>
        <p:txBody>
          <a:bodyPr wrap="square">
            <a:spAutoFit/>
          </a:bodyPr>
          <a:lstStyle/>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大学病院や市中病院等からの医師派遣が、</a:t>
            </a:r>
          </a:p>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地域の医療を支えている</a:t>
            </a: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という側面があります。</a:t>
            </a:r>
            <a:endParaRPr kumimoji="1" lang="ja-JP" altLang="en-US" sz="28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グラフ が含まれている画像&#10;&#10;自動的に生成された説明">
            <a:extLst>
              <a:ext uri="{FF2B5EF4-FFF2-40B4-BE49-F238E27FC236}">
                <a16:creationId xmlns:a16="http://schemas.microsoft.com/office/drawing/2014/main" id="{F8EB8A20-D7E7-FB1E-CC98-E4E3DBFB69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971" y="2062821"/>
            <a:ext cx="2186910" cy="1637395"/>
          </a:xfrm>
          <a:prstGeom prst="rect">
            <a:avLst/>
          </a:prstGeom>
        </p:spPr>
      </p:pic>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739" y="3253838"/>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168" y="2851323"/>
            <a:ext cx="2686456" cy="1679036"/>
          </a:xfrm>
          <a:prstGeom prst="rect">
            <a:avLst/>
          </a:prstGeom>
        </p:spPr>
      </p:pic>
      <p:sp>
        <p:nvSpPr>
          <p:cNvPr id="12" name="テキスト ボックス 11">
            <a:extLst>
              <a:ext uri="{FF2B5EF4-FFF2-40B4-BE49-F238E27FC236}">
                <a16:creationId xmlns:a16="http://schemas.microsoft.com/office/drawing/2014/main" id="{39531A51-E0CD-D8C1-0704-610858AACE5F}"/>
              </a:ext>
            </a:extLst>
          </p:cNvPr>
          <p:cNvSpPr txBox="1"/>
          <p:nvPr/>
        </p:nvSpPr>
        <p:spPr>
          <a:xfrm>
            <a:off x="2021328" y="5373216"/>
            <a:ext cx="5101345" cy="830997"/>
          </a:xfrm>
          <a:prstGeom prst="rect">
            <a:avLst/>
          </a:prstGeom>
          <a:noFill/>
        </p:spPr>
        <p:txBody>
          <a:bodyPr wrap="square" rtlCol="0">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そのため、日本では多くの勤務医が</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複数の医療機関で働いています。</a:t>
            </a:r>
          </a:p>
        </p:txBody>
      </p:sp>
      <p:pic>
        <p:nvPicPr>
          <p:cNvPr id="3" name="図 2" descr="男性の顔の絵&#10;&#10;低い精度で自動的に生成された説明">
            <a:extLst>
              <a:ext uri="{FF2B5EF4-FFF2-40B4-BE49-F238E27FC236}">
                <a16:creationId xmlns:a16="http://schemas.microsoft.com/office/drawing/2014/main" id="{5F2FE052-D8DF-585D-B025-9258E129D4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99973" y="2662030"/>
            <a:ext cx="3591655" cy="2351146"/>
          </a:xfrm>
          <a:prstGeom prst="rect">
            <a:avLst/>
          </a:prstGeom>
        </p:spPr>
      </p:pic>
      <p:sp>
        <p:nvSpPr>
          <p:cNvPr id="6" name="タイトル 1">
            <a:extLst>
              <a:ext uri="{FF2B5EF4-FFF2-40B4-BE49-F238E27FC236}">
                <a16:creationId xmlns:a16="http://schemas.microsoft.com/office/drawing/2014/main" id="{C2004709-8AEB-97D4-EA6F-5B923E46E2DE}"/>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8388930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34F35DDF-2E4B-3365-B1E4-9EE1ABCA2282}"/>
              </a:ext>
            </a:extLst>
          </p:cNvPr>
          <p:cNvSpPr/>
          <p:nvPr/>
        </p:nvSpPr>
        <p:spPr>
          <a:xfrm rot="20578546">
            <a:off x="4417161" y="3068067"/>
            <a:ext cx="516340" cy="702938"/>
          </a:xfrm>
          <a:prstGeom prst="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7" name="図 6" descr="アイコン&#10;&#10;自動的に生成された説明">
            <a:extLst>
              <a:ext uri="{FF2B5EF4-FFF2-40B4-BE49-F238E27FC236}">
                <a16:creationId xmlns:a16="http://schemas.microsoft.com/office/drawing/2014/main" id="{2EB2A17C-DC3C-1B86-664E-48FE9C04D8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152" y="2591840"/>
            <a:ext cx="2711243" cy="1697950"/>
          </a:xfrm>
          <a:prstGeom prst="rect">
            <a:avLst/>
          </a:prstGeom>
        </p:spPr>
      </p:pic>
      <p:pic>
        <p:nvPicPr>
          <p:cNvPr id="9" name="図 8" descr="アイコン&#10;&#10;自動的に生成された説明">
            <a:extLst>
              <a:ext uri="{FF2B5EF4-FFF2-40B4-BE49-F238E27FC236}">
                <a16:creationId xmlns:a16="http://schemas.microsoft.com/office/drawing/2014/main" id="{C2743D67-DB60-E5EC-EE91-A6D7DBE0B7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72" y="2591840"/>
            <a:ext cx="2695381" cy="1684614"/>
          </a:xfrm>
          <a:prstGeom prst="rect">
            <a:avLst/>
          </a:prstGeom>
        </p:spPr>
      </p:pic>
      <p:sp>
        <p:nvSpPr>
          <p:cNvPr id="2" name="テキスト ボックス 1">
            <a:extLst>
              <a:ext uri="{FF2B5EF4-FFF2-40B4-BE49-F238E27FC236}">
                <a16:creationId xmlns:a16="http://schemas.microsoft.com/office/drawing/2014/main" id="{09D737F5-E216-0508-95B9-B92A37128C54}"/>
              </a:ext>
            </a:extLst>
          </p:cNvPr>
          <p:cNvSpPr txBox="1"/>
          <p:nvPr/>
        </p:nvSpPr>
        <p:spPr>
          <a:xfrm>
            <a:off x="654746" y="608704"/>
            <a:ext cx="7873835" cy="830997"/>
          </a:xfrm>
          <a:prstGeom prst="rect">
            <a:avLst/>
          </a:prstGeom>
          <a:noFill/>
        </p:spPr>
        <p:txBody>
          <a:bodyPr wrap="square" rtlCol="0">
            <a:spAutoFit/>
          </a:body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シフトを組むためにも、</a:t>
            </a:r>
            <a:r>
              <a:rPr kumimoji="1" lang="ja-JP" altLang="en-US" sz="2800" b="1" dirty="0">
                <a:solidFill>
                  <a:schemeClr val="accent1"/>
                </a:solidFill>
                <a:latin typeface="游ゴシック" panose="020B0400000000000000" pitchFamily="50" charset="-128"/>
                <a:ea typeface="游ゴシック" panose="020B0400000000000000" pitchFamily="50" charset="-128"/>
              </a:rPr>
              <a:t>勤務予定も事前に自己申告</a:t>
            </a:r>
            <a:endParaRPr kumimoji="1" lang="en-US" altLang="ja-JP" sz="2800" b="1" dirty="0">
              <a:solidFill>
                <a:schemeClr val="accent1"/>
              </a:solidFill>
              <a:latin typeface="游ゴシック" panose="020B0400000000000000" pitchFamily="50" charset="-128"/>
              <a:ea typeface="游ゴシック" panose="020B0400000000000000" pitchFamily="50" charset="-128"/>
            </a:endParaRPr>
          </a:p>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することが好ましいでしょう。</a:t>
            </a:r>
          </a:p>
        </p:txBody>
      </p:sp>
      <p:pic>
        <p:nvPicPr>
          <p:cNvPr id="6" name="図 5" descr="選手, 男 が含まれている画像&#10;&#10;自動的に生成された説明">
            <a:extLst>
              <a:ext uri="{FF2B5EF4-FFF2-40B4-BE49-F238E27FC236}">
                <a16:creationId xmlns:a16="http://schemas.microsoft.com/office/drawing/2014/main" id="{71207A22-F3A9-007D-A624-14C4C51C8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51688" y="2225150"/>
            <a:ext cx="2840625" cy="2139954"/>
          </a:xfrm>
          <a:prstGeom prst="rect">
            <a:avLst/>
          </a:prstGeom>
        </p:spPr>
      </p:pic>
      <p:sp>
        <p:nvSpPr>
          <p:cNvPr id="14" name="テキスト ボックス 13">
            <a:extLst>
              <a:ext uri="{FF2B5EF4-FFF2-40B4-BE49-F238E27FC236}">
                <a16:creationId xmlns:a16="http://schemas.microsoft.com/office/drawing/2014/main" id="{A4930C50-AEC9-4BF3-F8A8-5D283DCEB95C}"/>
              </a:ext>
            </a:extLst>
          </p:cNvPr>
          <p:cNvSpPr txBox="1"/>
          <p:nvPr/>
        </p:nvSpPr>
        <p:spPr>
          <a:xfrm>
            <a:off x="678128" y="4879329"/>
            <a:ext cx="7850453" cy="954107"/>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チームメンバーが</a:t>
            </a:r>
            <a:r>
              <a:rPr lang="ja-JP" altLang="en-US" sz="2800" b="1" dirty="0">
                <a:solidFill>
                  <a:schemeClr val="accent1"/>
                </a:solidFill>
                <a:latin typeface="游ゴシック" panose="020B0400000000000000" pitchFamily="50" charset="-128"/>
                <a:ea typeface="游ゴシック" panose="020B0400000000000000" pitchFamily="50" charset="-128"/>
              </a:rPr>
              <a:t>お互いの仕事を把握</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するきっかけとなり、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spcAft>
                <a:spcPts val="1200"/>
              </a:spcAft>
            </a:pPr>
            <a:r>
              <a:rPr lang="ja-JP" altLang="en-US" sz="2800" b="1" dirty="0">
                <a:solidFill>
                  <a:schemeClr val="accent1"/>
                </a:solidFill>
                <a:latin typeface="游ゴシック" panose="020B0400000000000000" pitchFamily="50" charset="-128"/>
                <a:ea typeface="游ゴシック" panose="020B0400000000000000" pitchFamily="50" charset="-128"/>
              </a:rPr>
              <a:t>困ったときにも助け合える第一歩</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になります。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401758591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943976" y="548680"/>
            <a:ext cx="7256048" cy="954107"/>
          </a:xfrm>
          <a:prstGeom prst="rect">
            <a:avLst/>
          </a:prstGeom>
          <a:noFill/>
        </p:spPr>
        <p:txBody>
          <a:bodyPr wrap="square">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シフト</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を作成するのも</a:t>
            </a:r>
            <a:r>
              <a:rPr lang="ja-JP" altLang="en-US" sz="2800" b="1" dirty="0">
                <a:solidFill>
                  <a:schemeClr val="accent1"/>
                </a:solidFill>
                <a:latin typeface="游ゴシック" panose="020B0400000000000000" pitchFamily="50" charset="-128"/>
                <a:ea typeface="游ゴシック" panose="020B0400000000000000" pitchFamily="50" charset="-128"/>
              </a:rPr>
              <a:t>医療従事者</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なので、</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助け合いが重要</a:t>
            </a: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です。</a:t>
            </a:r>
          </a:p>
        </p:txBody>
      </p:sp>
      <p:pic>
        <p:nvPicPr>
          <p:cNvPr id="61" name="図 60" descr="テーブル, 選手 が含まれている画像&#10;&#10;自動的に生成された説明">
            <a:extLst>
              <a:ext uri="{FF2B5EF4-FFF2-40B4-BE49-F238E27FC236}">
                <a16:creationId xmlns:a16="http://schemas.microsoft.com/office/drawing/2014/main" id="{CFA0E008-BE53-12A8-9C31-BA1F059B3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1664" y="2150140"/>
            <a:ext cx="4800673" cy="3915304"/>
          </a:xfrm>
          <a:prstGeom prst="rect">
            <a:avLst/>
          </a:prstGeom>
        </p:spPr>
      </p:pic>
      <p:grpSp>
        <p:nvGrpSpPr>
          <p:cNvPr id="64" name="グループ化 63">
            <a:extLst>
              <a:ext uri="{FF2B5EF4-FFF2-40B4-BE49-F238E27FC236}">
                <a16:creationId xmlns:a16="http://schemas.microsoft.com/office/drawing/2014/main" id="{1B17571B-200E-AFFF-CA4B-4EAF1C3DD3EC}"/>
              </a:ext>
            </a:extLst>
          </p:cNvPr>
          <p:cNvGrpSpPr/>
          <p:nvPr/>
        </p:nvGrpSpPr>
        <p:grpSpPr>
          <a:xfrm>
            <a:off x="6563134" y="1890679"/>
            <a:ext cx="1636890" cy="1169551"/>
            <a:chOff x="2997636" y="2944237"/>
            <a:chExt cx="1636890" cy="1169551"/>
          </a:xfrm>
        </p:grpSpPr>
        <p:sp>
          <p:nvSpPr>
            <p:cNvPr id="65" name="円形吹き出し 13">
              <a:extLst>
                <a:ext uri="{FF2B5EF4-FFF2-40B4-BE49-F238E27FC236}">
                  <a16:creationId xmlns:a16="http://schemas.microsoft.com/office/drawing/2014/main" id="{29F7542F-AA5E-8E45-F763-388A5D8F83D0}"/>
                </a:ext>
              </a:extLst>
            </p:cNvPr>
            <p:cNvSpPr/>
            <p:nvPr/>
          </p:nvSpPr>
          <p:spPr>
            <a:xfrm>
              <a:off x="2997636" y="2944237"/>
              <a:ext cx="1636890" cy="1169551"/>
            </a:xfrm>
            <a:prstGeom prst="wedgeEllipseCallout">
              <a:avLst>
                <a:gd name="adj1" fmla="val -49321"/>
                <a:gd name="adj2" fmla="val 42592"/>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6" name="テキスト ボックス 65">
              <a:extLst>
                <a:ext uri="{FF2B5EF4-FFF2-40B4-BE49-F238E27FC236}">
                  <a16:creationId xmlns:a16="http://schemas.microsoft.com/office/drawing/2014/main" id="{681C5B05-640E-DDC8-4638-55693198434A}"/>
                </a:ext>
              </a:extLst>
            </p:cNvPr>
            <p:cNvSpPr txBox="1"/>
            <p:nvPr/>
          </p:nvSpPr>
          <p:spPr>
            <a:xfrm>
              <a:off x="3005748" y="3205847"/>
              <a:ext cx="1628778" cy="646331"/>
            </a:xfrm>
            <a:prstGeom prst="rect">
              <a:avLst/>
            </a:prstGeom>
            <a:noFill/>
            <a:ln>
              <a:noFill/>
            </a:ln>
          </p:spPr>
          <p:txBody>
            <a:bodyPr wrap="square" rtlCol="0">
              <a:spAutoFit/>
            </a:bodyPr>
            <a:lstStyle/>
            <a:p>
              <a:pPr algn="ctr"/>
              <a:r>
                <a:rPr lang="ja-JP" altLang="en-US" b="1" dirty="0">
                  <a:solidFill>
                    <a:schemeClr val="accent1"/>
                  </a:solidFill>
                  <a:latin typeface="游ゴシック" panose="020B0400000000000000" pitchFamily="50" charset="-128"/>
                  <a:ea typeface="游ゴシック" panose="020B0400000000000000" pitchFamily="50" charset="-128"/>
                </a:rPr>
                <a:t>勤務希望の</a:t>
              </a:r>
              <a:endParaRPr lang="en-US" altLang="ja-JP"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期限を守る</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grpSp>
      <p:grpSp>
        <p:nvGrpSpPr>
          <p:cNvPr id="67" name="グループ化 66">
            <a:extLst>
              <a:ext uri="{FF2B5EF4-FFF2-40B4-BE49-F238E27FC236}">
                <a16:creationId xmlns:a16="http://schemas.microsoft.com/office/drawing/2014/main" id="{D1D2CFC3-6A9A-1179-F181-016E0582D58F}"/>
              </a:ext>
            </a:extLst>
          </p:cNvPr>
          <p:cNvGrpSpPr/>
          <p:nvPr/>
        </p:nvGrpSpPr>
        <p:grpSpPr>
          <a:xfrm>
            <a:off x="372640" y="2348880"/>
            <a:ext cx="1814310" cy="1584176"/>
            <a:chOff x="2000844" y="2915606"/>
            <a:chExt cx="1668147" cy="1364857"/>
          </a:xfrm>
        </p:grpSpPr>
        <p:sp>
          <p:nvSpPr>
            <p:cNvPr id="68" name="円形吹き出し 19">
              <a:extLst>
                <a:ext uri="{FF2B5EF4-FFF2-40B4-BE49-F238E27FC236}">
                  <a16:creationId xmlns:a16="http://schemas.microsoft.com/office/drawing/2014/main" id="{5518A55D-4AC9-6DE9-1F15-585D9F4DB93A}"/>
                </a:ext>
              </a:extLst>
            </p:cNvPr>
            <p:cNvSpPr/>
            <p:nvPr/>
          </p:nvSpPr>
          <p:spPr>
            <a:xfrm>
              <a:off x="2000844" y="2915606"/>
              <a:ext cx="1668147" cy="1364857"/>
            </a:xfrm>
            <a:prstGeom prst="wedgeEllipseCallout">
              <a:avLst>
                <a:gd name="adj1" fmla="val 57776"/>
                <a:gd name="adj2" fmla="val 29048"/>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游ゴシック" panose="020B0400000000000000" pitchFamily="50" charset="-128"/>
                  <a:ea typeface="游ゴシック" panose="020B0400000000000000" pitchFamily="50" charset="-128"/>
                </a:rPr>
                <a:t>快く</a:t>
              </a:r>
            </a:p>
          </p:txBody>
        </p:sp>
        <p:sp>
          <p:nvSpPr>
            <p:cNvPr id="69" name="テキスト ボックス 68">
              <a:extLst>
                <a:ext uri="{FF2B5EF4-FFF2-40B4-BE49-F238E27FC236}">
                  <a16:creationId xmlns:a16="http://schemas.microsoft.com/office/drawing/2014/main" id="{7CA1B334-1CCB-49C5-A2EC-A2B67C24056E}"/>
                </a:ext>
              </a:extLst>
            </p:cNvPr>
            <p:cNvSpPr txBox="1"/>
            <p:nvPr/>
          </p:nvSpPr>
          <p:spPr>
            <a:xfrm>
              <a:off x="2035942" y="3262051"/>
              <a:ext cx="1622992" cy="830997"/>
            </a:xfrm>
            <a:prstGeom prst="rect">
              <a:avLst/>
            </a:prstGeom>
            <a:noFill/>
            <a:ln>
              <a:noFill/>
            </a:ln>
          </p:spPr>
          <p:txBody>
            <a:bodyPr wrap="square" rtlCol="0">
              <a:spAutoFit/>
            </a:bodyPr>
            <a:lstStyle/>
            <a:p>
              <a:pPr algn="ctr"/>
              <a:r>
                <a:rPr lang="ja-JP" altLang="en-US" sz="1200" b="1" dirty="0">
                  <a:solidFill>
                    <a:schemeClr val="accent1"/>
                  </a:solidFill>
                  <a:latin typeface="游ゴシック" panose="020B0400000000000000" pitchFamily="50" charset="-128"/>
                  <a:ea typeface="游ゴシック" panose="020B0400000000000000" pitchFamily="50" charset="-128"/>
                </a:rPr>
                <a:t>シフト調整者からの</a:t>
              </a:r>
              <a:r>
                <a:rPr lang="ja-JP" altLang="en-US" b="1" dirty="0">
                  <a:solidFill>
                    <a:schemeClr val="accent1"/>
                  </a:solidFill>
                  <a:latin typeface="游ゴシック" panose="020B0400000000000000" pitchFamily="50" charset="-128"/>
                  <a:ea typeface="游ゴシック" panose="020B0400000000000000" pitchFamily="50" charset="-128"/>
                </a:rPr>
                <a:t>勤務相談にも</a:t>
              </a:r>
              <a:endParaRPr lang="en-US" altLang="ja-JP"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快く応じる</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grpSp>
      <p:sp>
        <p:nvSpPr>
          <p:cNvPr id="13" name="タイトル 1">
            <a:extLst>
              <a:ext uri="{FF2B5EF4-FFF2-40B4-BE49-F238E27FC236}">
                <a16:creationId xmlns:a16="http://schemas.microsoft.com/office/drawing/2014/main" id="{4D4861E8-0F18-108A-6A49-7CFD546372FF}"/>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0643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4653136"/>
            <a:ext cx="7106912" cy="1569660"/>
          </a:xfrm>
          <a:prstGeom prst="rect">
            <a:avLst/>
          </a:prstGeom>
          <a:noFill/>
        </p:spPr>
        <p:txBody>
          <a:bodyPr wrap="square" rtlCol="0">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自分の仕事内容をそれぞれの勤務先に共有して、</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突然の自分の欠勤にも対応できるような</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「助け合える」体制を整えてもらう</a:t>
            </a: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必要があります。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10" name="図 9" descr="持つ, 男, 電話, 表示 が含まれている画像&#10;&#10;自動的に生成された説明">
            <a:extLst>
              <a:ext uri="{FF2B5EF4-FFF2-40B4-BE49-F238E27FC236}">
                <a16:creationId xmlns:a16="http://schemas.microsoft.com/office/drawing/2014/main" id="{9B984C0B-DC1D-B1D0-FD67-776AFA9CF6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2047" y="1035990"/>
            <a:ext cx="5559906" cy="3382736"/>
          </a:xfrm>
          <a:prstGeom prst="rect">
            <a:avLst/>
          </a:prstGeom>
        </p:spPr>
      </p:pic>
      <p:sp>
        <p:nvSpPr>
          <p:cNvPr id="4" name="タイトル 1">
            <a:extLst>
              <a:ext uri="{FF2B5EF4-FFF2-40B4-BE49-F238E27FC236}">
                <a16:creationId xmlns:a16="http://schemas.microsoft.com/office/drawing/2014/main" id="{BC25E767-F96A-12BA-1FA3-FA7FE9A0BCBA}"/>
              </a:ext>
            </a:extLst>
          </p:cNvPr>
          <p:cNvSpPr txBox="1">
            <a:spLocks/>
          </p:cNvSpPr>
          <p:nvPr/>
        </p:nvSpPr>
        <p:spPr>
          <a:xfrm>
            <a:off x="5724128" y="6453336"/>
            <a:ext cx="3424889" cy="227551"/>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現場を支える副業</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兼業のために</a:t>
            </a:r>
            <a:endParaRPr lang="ja-JP" altLang="en-US" sz="1600" dirty="0">
              <a:solidFill>
                <a:schemeClr val="bg2">
                  <a:lumMod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391229305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D7EC3F4E-5EF1-CB56-A888-EEA56BD328FA}"/>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1FFF167-C306-141E-D560-E7F6CBD7D675}"/>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F926F55B-AA63-2502-FE18-59931336770E}"/>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28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FBC0426A-4F95-0540-5602-D18FE547FBC9}"/>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30610BA-4C54-15EB-3881-F0455937808D}"/>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7230681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D737F5-E216-0508-95B9-B92A37128C54}"/>
              </a:ext>
            </a:extLst>
          </p:cNvPr>
          <p:cNvSpPr txBox="1"/>
          <p:nvPr/>
        </p:nvSpPr>
        <p:spPr>
          <a:xfrm>
            <a:off x="1018544" y="5373216"/>
            <a:ext cx="7106912" cy="954107"/>
          </a:xfrm>
          <a:prstGeom prst="rect">
            <a:avLst/>
          </a:prstGeom>
          <a:noFill/>
        </p:spPr>
        <p:txBody>
          <a:bodyPr wrap="square" rtlCol="0">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専門性を活かした効率化</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が進めば、</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より質の高い医療提供</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にもつながります。</a:t>
            </a:r>
            <a:endPar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1976928" y="603845"/>
            <a:ext cx="6767848" cy="954107"/>
          </a:xfrm>
          <a:prstGeom prst="rect">
            <a:avLst/>
          </a:prstGeom>
          <a:noFill/>
        </p:spPr>
        <p:txBody>
          <a:bodyPr wrap="square">
            <a:spAutoFit/>
          </a:bodyPr>
          <a:lstStyle/>
          <a:p>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すべての医療専門職が、それぞれの</a:t>
            </a:r>
            <a:r>
              <a:rPr kumimoji="1" lang="ja-JP" altLang="en-US" sz="2800" b="1" dirty="0">
                <a:solidFill>
                  <a:schemeClr val="accent1"/>
                </a:solidFill>
                <a:latin typeface="游ゴシック" panose="020B0400000000000000" pitchFamily="50" charset="-128"/>
                <a:ea typeface="游ゴシック" panose="020B0400000000000000" pitchFamily="50" charset="-128"/>
              </a:rPr>
              <a:t>専門性を活かし</a:t>
            </a:r>
            <a:r>
              <a:rPr kumimoji="1" lang="ja-JP" altLang="en-US" sz="2000" b="1" dirty="0">
                <a:latin typeface="游ゴシック" panose="020B0400000000000000" pitchFamily="50" charset="-128"/>
                <a:ea typeface="游ゴシック" panose="020B0400000000000000" pitchFamily="50" charset="-128"/>
              </a:rPr>
              <a:t>、</a:t>
            </a:r>
            <a:endParaRPr kumimoji="1" lang="en-US" altLang="ja-JP" sz="2000" b="1" dirty="0">
              <a:latin typeface="游ゴシック" panose="020B0400000000000000" pitchFamily="50" charset="-128"/>
              <a:ea typeface="游ゴシック" panose="020B0400000000000000" pitchFamily="50" charset="-128"/>
            </a:endParaRPr>
          </a:p>
          <a:p>
            <a:r>
              <a:rPr kumimoji="1" lang="ja-JP" altLang="en-US" sz="2800" b="1" dirty="0">
                <a:solidFill>
                  <a:schemeClr val="accent1"/>
                </a:solidFill>
                <a:latin typeface="游ゴシック" panose="020B0400000000000000" pitchFamily="50" charset="-128"/>
                <a:ea typeface="游ゴシック" panose="020B0400000000000000" pitchFamily="50" charset="-128"/>
              </a:rPr>
              <a:t>パフォーマンスを最大化</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することが大切です。</a:t>
            </a:r>
          </a:p>
        </p:txBody>
      </p:sp>
      <p:grpSp>
        <p:nvGrpSpPr>
          <p:cNvPr id="5" name="グループ化 4">
            <a:extLst>
              <a:ext uri="{FF2B5EF4-FFF2-40B4-BE49-F238E27FC236}">
                <a16:creationId xmlns:a16="http://schemas.microsoft.com/office/drawing/2014/main" id="{3DEC84C2-A050-BB44-C8C9-063EA3423C56}"/>
              </a:ext>
            </a:extLst>
          </p:cNvPr>
          <p:cNvGrpSpPr/>
          <p:nvPr/>
        </p:nvGrpSpPr>
        <p:grpSpPr>
          <a:xfrm>
            <a:off x="360000" y="717304"/>
            <a:ext cx="1606792" cy="727188"/>
            <a:chOff x="2767358" y="1146585"/>
            <a:chExt cx="1606792" cy="727188"/>
          </a:xfrm>
        </p:grpSpPr>
        <p:sp>
          <p:nvSpPr>
            <p:cNvPr id="6" name="正方形/長方形 5">
              <a:extLst>
                <a:ext uri="{FF2B5EF4-FFF2-40B4-BE49-F238E27FC236}">
                  <a16:creationId xmlns:a16="http://schemas.microsoft.com/office/drawing/2014/main" id="{CD303C55-7454-7622-04AB-665FE3A64E14}"/>
                </a:ext>
              </a:extLst>
            </p:cNvPr>
            <p:cNvSpPr/>
            <p:nvPr/>
          </p:nvSpPr>
          <p:spPr>
            <a:xfrm>
              <a:off x="2777494" y="1146585"/>
              <a:ext cx="1582410" cy="727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58D1052-8970-2564-6649-C69C81ADF8D9}"/>
                </a:ext>
              </a:extLst>
            </p:cNvPr>
            <p:cNvSpPr txBox="1"/>
            <p:nvPr/>
          </p:nvSpPr>
          <p:spPr>
            <a:xfrm>
              <a:off x="2767358" y="1217792"/>
              <a:ext cx="1606792" cy="584775"/>
            </a:xfrm>
            <a:prstGeom prst="rect">
              <a:avLst/>
            </a:prstGeom>
            <a:noFill/>
          </p:spPr>
          <p:txBody>
            <a:bodyPr wrap="square" rtlCol="0">
              <a:spAutoFit/>
            </a:bodyPr>
            <a:lstStyle/>
            <a:p>
              <a:pPr algn="ctr"/>
              <a:r>
                <a:rPr kumimoji="1" lang="ja-JP" altLang="en-US" sz="1600" b="1" dirty="0">
                  <a:solidFill>
                    <a:schemeClr val="bg1"/>
                  </a:solidFill>
                  <a:latin typeface="游ゴシック" panose="020B0400000000000000" pitchFamily="50" charset="-128"/>
                  <a:ea typeface="游ゴシック" panose="020B0400000000000000" pitchFamily="50" charset="-128"/>
                </a:rPr>
                <a:t>タスク・シフト</a:t>
              </a:r>
              <a:endParaRPr kumimoji="1" lang="en-US" altLang="ja-JP" sz="1600" b="1" dirty="0">
                <a:solidFill>
                  <a:schemeClr val="bg1"/>
                </a:solidFill>
                <a:latin typeface="游ゴシック" panose="020B0400000000000000" pitchFamily="50" charset="-128"/>
                <a:ea typeface="游ゴシック" panose="020B0400000000000000" pitchFamily="50" charset="-128"/>
              </a:endParaRPr>
            </a:p>
            <a:p>
              <a:pPr algn="ctr"/>
              <a:r>
                <a:rPr lang="en-US" altLang="ja-JP" sz="1600" b="1" dirty="0">
                  <a:solidFill>
                    <a:schemeClr val="bg1"/>
                  </a:solidFill>
                  <a:latin typeface="游ゴシック" panose="020B0400000000000000" pitchFamily="50" charset="-128"/>
                  <a:ea typeface="游ゴシック" panose="020B0400000000000000" pitchFamily="50" charset="-128"/>
                </a:rPr>
                <a:t>/ </a:t>
              </a:r>
              <a:r>
                <a:rPr lang="ja-JP" altLang="en-US" sz="1600" b="1" dirty="0">
                  <a:solidFill>
                    <a:schemeClr val="bg1"/>
                  </a:solidFill>
                  <a:latin typeface="游ゴシック" panose="020B0400000000000000" pitchFamily="50" charset="-128"/>
                  <a:ea typeface="游ゴシック" panose="020B0400000000000000" pitchFamily="50" charset="-128"/>
                </a:rPr>
                <a:t>シェア</a:t>
              </a:r>
              <a:endParaRPr kumimoji="1" lang="ja-JP" altLang="en-US" sz="1600" b="1" dirty="0">
                <a:solidFill>
                  <a:schemeClr val="bg1"/>
                </a:solidFill>
                <a:latin typeface="游ゴシック" panose="020B0400000000000000" pitchFamily="50" charset="-128"/>
                <a:ea typeface="游ゴシック" panose="020B0400000000000000" pitchFamily="50" charset="-128"/>
              </a:endParaRPr>
            </a:p>
          </p:txBody>
        </p:sp>
      </p:grpSp>
      <p:pic>
        <p:nvPicPr>
          <p:cNvPr id="9" name="図 8" descr="男性の顔の絵&#10;&#10;低い精度で自動的に生成された説明">
            <a:extLst>
              <a:ext uri="{FF2B5EF4-FFF2-40B4-BE49-F238E27FC236}">
                <a16:creationId xmlns:a16="http://schemas.microsoft.com/office/drawing/2014/main" id="{6F56D9D8-2022-A436-6A0B-74EFC06777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310" y="2399465"/>
            <a:ext cx="1510527" cy="1911832"/>
          </a:xfrm>
          <a:prstGeom prst="rect">
            <a:avLst/>
          </a:prstGeom>
        </p:spPr>
      </p:pic>
      <p:pic>
        <p:nvPicPr>
          <p:cNvPr id="12" name="図 11" descr="記号 が含まれている画像&#10;&#10;自動的に生成された説明">
            <a:extLst>
              <a:ext uri="{FF2B5EF4-FFF2-40B4-BE49-F238E27FC236}">
                <a16:creationId xmlns:a16="http://schemas.microsoft.com/office/drawing/2014/main" id="{7BBE604C-6FD3-2776-11C7-B51E6BC94A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252" y="2209407"/>
            <a:ext cx="1020148" cy="1766386"/>
          </a:xfrm>
          <a:prstGeom prst="rect">
            <a:avLst/>
          </a:prstGeom>
        </p:spPr>
      </p:pic>
      <p:pic>
        <p:nvPicPr>
          <p:cNvPr id="18" name="図 17" descr="記号, シャツ が含まれている画像&#10;&#10;自動的に生成された説明">
            <a:extLst>
              <a:ext uri="{FF2B5EF4-FFF2-40B4-BE49-F238E27FC236}">
                <a16:creationId xmlns:a16="http://schemas.microsoft.com/office/drawing/2014/main" id="{09CB7E7C-E7EE-C6E0-AD02-7052F83095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30209" y="1741677"/>
            <a:ext cx="1169550" cy="1770124"/>
          </a:xfrm>
          <a:prstGeom prst="rect">
            <a:avLst/>
          </a:prstGeom>
        </p:spPr>
      </p:pic>
      <p:sp>
        <p:nvSpPr>
          <p:cNvPr id="33" name="矢印: 左右 32">
            <a:extLst>
              <a:ext uri="{FF2B5EF4-FFF2-40B4-BE49-F238E27FC236}">
                <a16:creationId xmlns:a16="http://schemas.microsoft.com/office/drawing/2014/main" id="{F257B6A3-1DDC-B932-9713-2368C588DAB0}"/>
              </a:ext>
            </a:extLst>
          </p:cNvPr>
          <p:cNvSpPr/>
          <p:nvPr/>
        </p:nvSpPr>
        <p:spPr>
          <a:xfrm>
            <a:off x="2885167" y="3217223"/>
            <a:ext cx="1165736" cy="589156"/>
          </a:xfrm>
          <a:prstGeom prst="leftRightArrow">
            <a:avLst>
              <a:gd name="adj1" fmla="val 4482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テキスト ボックス 33">
            <a:extLst>
              <a:ext uri="{FF2B5EF4-FFF2-40B4-BE49-F238E27FC236}">
                <a16:creationId xmlns:a16="http://schemas.microsoft.com/office/drawing/2014/main" id="{1E0E5376-961D-5671-B266-E0348966317D}"/>
              </a:ext>
            </a:extLst>
          </p:cNvPr>
          <p:cNvSpPr txBox="1"/>
          <p:nvPr/>
        </p:nvSpPr>
        <p:spPr>
          <a:xfrm>
            <a:off x="2401338" y="4099122"/>
            <a:ext cx="2133394" cy="584775"/>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話し合い</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 / </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勉強会</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を経て連携強化</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pic>
        <p:nvPicPr>
          <p:cNvPr id="8" name="図 7" descr="光, シャツ が含まれている画像&#10;&#10;自動的に生成された説明">
            <a:extLst>
              <a:ext uri="{FF2B5EF4-FFF2-40B4-BE49-F238E27FC236}">
                <a16:creationId xmlns:a16="http://schemas.microsoft.com/office/drawing/2014/main" id="{305609A4-A9B6-575B-B3C6-DCEB409E03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6599" y="2172083"/>
            <a:ext cx="1361176" cy="1803710"/>
          </a:xfrm>
          <a:prstGeom prst="rect">
            <a:avLst/>
          </a:prstGeom>
        </p:spPr>
      </p:pic>
      <p:pic>
        <p:nvPicPr>
          <p:cNvPr id="10" name="図 9" descr="記号, 食品 が含まれている画像&#10;&#10;自動的に生成された説明">
            <a:extLst>
              <a:ext uri="{FF2B5EF4-FFF2-40B4-BE49-F238E27FC236}">
                <a16:creationId xmlns:a16="http://schemas.microsoft.com/office/drawing/2014/main" id="{2238FCC5-2B2E-7CBA-CA68-467B1E3819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57815" y="3457517"/>
            <a:ext cx="1204698" cy="1724821"/>
          </a:xfrm>
          <a:prstGeom prst="rect">
            <a:avLst/>
          </a:prstGeom>
        </p:spPr>
      </p:pic>
      <p:pic>
        <p:nvPicPr>
          <p:cNvPr id="11" name="図 10" descr="記号, 光 が含まれている画像&#10;&#10;自動的に生成された説明">
            <a:extLst>
              <a:ext uri="{FF2B5EF4-FFF2-40B4-BE49-F238E27FC236}">
                <a16:creationId xmlns:a16="http://schemas.microsoft.com/office/drawing/2014/main" id="{97709958-3313-803D-8D7A-1601D62FCC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0982" y="3460802"/>
            <a:ext cx="982673" cy="1698097"/>
          </a:xfrm>
          <a:prstGeom prst="rect">
            <a:avLst/>
          </a:prstGeom>
        </p:spPr>
      </p:pic>
    </p:spTree>
    <p:extLst>
      <p:ext uri="{BB962C8B-B14F-4D97-AF65-F5344CB8AC3E}">
        <p14:creationId xmlns:p14="http://schemas.microsoft.com/office/powerpoint/2010/main" val="24516531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943976" y="548680"/>
            <a:ext cx="7256048" cy="830997"/>
          </a:xfrm>
          <a:prstGeom prst="rect">
            <a:avLst/>
          </a:prstGeom>
          <a:noFill/>
        </p:spPr>
        <p:txBody>
          <a:bodyPr wrap="square">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手順書により、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dirty="0">
                <a:solidFill>
                  <a:schemeClr val="accent1"/>
                </a:solidFill>
                <a:latin typeface="游ゴシック" panose="020B0400000000000000" pitchFamily="50" charset="-128"/>
                <a:ea typeface="游ゴシック" panose="020B0400000000000000" pitchFamily="50" charset="-128"/>
              </a:rPr>
              <a:t>特定行為</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9BA86E42-1BD4-2478-0E2F-D11F66255159}"/>
              </a:ext>
            </a:extLst>
          </p:cNvPr>
          <p:cNvGrpSpPr/>
          <p:nvPr/>
        </p:nvGrpSpPr>
        <p:grpSpPr>
          <a:xfrm>
            <a:off x="598860" y="1772816"/>
            <a:ext cx="2355593" cy="1226424"/>
            <a:chOff x="598860" y="2000412"/>
            <a:chExt cx="2355593" cy="1226424"/>
          </a:xfrm>
        </p:grpSpPr>
        <p:sp>
          <p:nvSpPr>
            <p:cNvPr id="13" name="円形吹き出し 9">
              <a:extLst>
                <a:ext uri="{FF2B5EF4-FFF2-40B4-BE49-F238E27FC236}">
                  <a16:creationId xmlns:a16="http://schemas.microsoft.com/office/drawing/2014/main" id="{367EFA9E-D421-F083-7C94-66CDF15F94E7}"/>
                </a:ext>
              </a:extLst>
            </p:cNvPr>
            <p:cNvSpPr/>
            <p:nvPr/>
          </p:nvSpPr>
          <p:spPr>
            <a:xfrm>
              <a:off x="611560" y="2000412"/>
              <a:ext cx="2342893" cy="1226424"/>
            </a:xfrm>
            <a:prstGeom prst="wedgeEllipseCallout">
              <a:avLst>
                <a:gd name="adj1" fmla="val 48074"/>
                <a:gd name="adj2" fmla="val 4562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CFAFD3CA-81C2-5F64-BB27-2CCD5D1A9347}"/>
                </a:ext>
              </a:extLst>
            </p:cNvPr>
            <p:cNvSpPr txBox="1"/>
            <p:nvPr/>
          </p:nvSpPr>
          <p:spPr>
            <a:xfrm>
              <a:off x="598860" y="2242964"/>
              <a:ext cx="2342893" cy="707886"/>
            </a:xfrm>
            <a:prstGeom prst="rect">
              <a:avLst/>
            </a:prstGeom>
            <a:noFill/>
            <a:ln>
              <a:noFill/>
            </a:ln>
          </p:spPr>
          <p:txBody>
            <a:bodyPr wrap="square" rtlCol="0">
              <a:spAutoFit/>
            </a:bodyPr>
            <a:lstStyle/>
            <a:p>
              <a:pPr algn="ctr"/>
              <a:r>
                <a:rPr kumimoji="1" lang="en-US" altLang="ja-JP" sz="2400" b="1" dirty="0">
                  <a:solidFill>
                    <a:schemeClr val="accent1"/>
                  </a:solidFill>
                  <a:latin typeface="游ゴシック" panose="020B0400000000000000" pitchFamily="50" charset="-128"/>
                  <a:ea typeface="游ゴシック" panose="020B0400000000000000" pitchFamily="50" charset="-128"/>
                </a:rPr>
                <a:t>38</a:t>
              </a:r>
              <a:r>
                <a:rPr lang="ja-JP" altLang="en-US" sz="1600" b="1" dirty="0">
                  <a:solidFill>
                    <a:schemeClr val="accent1"/>
                  </a:solidFill>
                  <a:latin typeface="游ゴシック" panose="020B0400000000000000" pitchFamily="50" charset="-128"/>
                  <a:ea typeface="游ゴシック" panose="020B0400000000000000" pitchFamily="50" charset="-128"/>
                </a:rPr>
                <a:t>の特定行為が</a:t>
              </a:r>
              <a:endParaRPr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認められています</a:t>
              </a:r>
            </a:p>
          </p:txBody>
        </p:sp>
      </p:grpSp>
      <p:grpSp>
        <p:nvGrpSpPr>
          <p:cNvPr id="2" name="グループ化 1">
            <a:extLst>
              <a:ext uri="{FF2B5EF4-FFF2-40B4-BE49-F238E27FC236}">
                <a16:creationId xmlns:a16="http://schemas.microsoft.com/office/drawing/2014/main" id="{7C0248B8-A488-9FBB-40CB-82672DDE92F5}"/>
              </a:ext>
            </a:extLst>
          </p:cNvPr>
          <p:cNvGrpSpPr/>
          <p:nvPr/>
        </p:nvGrpSpPr>
        <p:grpSpPr>
          <a:xfrm>
            <a:off x="6012160" y="1772816"/>
            <a:ext cx="2353401" cy="1295842"/>
            <a:chOff x="6012160" y="2000412"/>
            <a:chExt cx="2353401" cy="1295842"/>
          </a:xfrm>
        </p:grpSpPr>
        <p:sp>
          <p:nvSpPr>
            <p:cNvPr id="19" name="円形吹き出し 13">
              <a:extLst>
                <a:ext uri="{FF2B5EF4-FFF2-40B4-BE49-F238E27FC236}">
                  <a16:creationId xmlns:a16="http://schemas.microsoft.com/office/drawing/2014/main" id="{9B8AC198-6FF0-1701-B288-764D70C01BC0}"/>
                </a:ext>
              </a:extLst>
            </p:cNvPr>
            <p:cNvSpPr/>
            <p:nvPr/>
          </p:nvSpPr>
          <p:spPr>
            <a:xfrm>
              <a:off x="6012160" y="2000412"/>
              <a:ext cx="2322693" cy="1295842"/>
            </a:xfrm>
            <a:prstGeom prst="wedgeEllipseCallout">
              <a:avLst>
                <a:gd name="adj1" fmla="val -53061"/>
                <a:gd name="adj2" fmla="val 4029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5315D240-3152-6F07-5781-E6B0D731E7BC}"/>
                </a:ext>
              </a:extLst>
            </p:cNvPr>
            <p:cNvSpPr txBox="1"/>
            <p:nvPr/>
          </p:nvSpPr>
          <p:spPr>
            <a:xfrm>
              <a:off x="6042868" y="2373631"/>
              <a:ext cx="2322693" cy="584775"/>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特定行為研修終了者</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1600" b="1" dirty="0">
                  <a:solidFill>
                    <a:schemeClr val="accent1"/>
                  </a:solidFill>
                  <a:latin typeface="游ゴシック" panose="020B0400000000000000" pitchFamily="50" charset="-128"/>
                  <a:ea typeface="游ゴシック" panose="020B0400000000000000" pitchFamily="50" charset="-128"/>
                </a:rPr>
                <a:t>は年々増加しています</a:t>
              </a:r>
              <a:endParaRPr kumimoji="1" lang="ja-JP" altLang="en-US" sz="1600" b="1" dirty="0">
                <a:solidFill>
                  <a:schemeClr val="accent1"/>
                </a:solidFill>
                <a:latin typeface="游ゴシック" panose="020B0400000000000000" pitchFamily="50" charset="-128"/>
                <a:ea typeface="游ゴシック" panose="020B0400000000000000" pitchFamily="50" charset="-128"/>
              </a:endParaRPr>
            </a:p>
          </p:txBody>
        </p:sp>
      </p:grpSp>
      <p:pic>
        <p:nvPicPr>
          <p:cNvPr id="23" name="図 22" descr="アイコン&#10;&#10;自動的に生成された説明">
            <a:extLst>
              <a:ext uri="{FF2B5EF4-FFF2-40B4-BE49-F238E27FC236}">
                <a16:creationId xmlns:a16="http://schemas.microsoft.com/office/drawing/2014/main" id="{7B9B5E8D-840A-861C-523E-B2E739690E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67580" y="3035246"/>
            <a:ext cx="1804420" cy="2758446"/>
          </a:xfrm>
          <a:prstGeom prst="rect">
            <a:avLst/>
          </a:prstGeom>
        </p:spPr>
      </p:pic>
      <p:pic>
        <p:nvPicPr>
          <p:cNvPr id="24" name="図 23" descr="記号, 光 が含まれている画像&#10;&#10;自動的に生成された説明">
            <a:extLst>
              <a:ext uri="{FF2B5EF4-FFF2-40B4-BE49-F238E27FC236}">
                <a16:creationId xmlns:a16="http://schemas.microsoft.com/office/drawing/2014/main" id="{E7580228-56E7-6177-BB51-21B134763BF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6016" y="3201404"/>
            <a:ext cx="1500138" cy="2592288"/>
          </a:xfrm>
          <a:prstGeom prst="rect">
            <a:avLst/>
          </a:prstGeom>
        </p:spPr>
      </p:pic>
      <p:sp>
        <p:nvSpPr>
          <p:cNvPr id="12" name="テキスト ボックス 11">
            <a:extLst>
              <a:ext uri="{FF2B5EF4-FFF2-40B4-BE49-F238E27FC236}">
                <a16:creationId xmlns:a16="http://schemas.microsoft.com/office/drawing/2014/main" id="{290BE7D8-AAEB-5C1A-E7B6-F43CA26F911B}"/>
              </a:ext>
            </a:extLst>
          </p:cNvPr>
          <p:cNvSpPr txBox="1"/>
          <p:nvPr/>
        </p:nvSpPr>
        <p:spPr>
          <a:xfrm>
            <a:off x="395536" y="6021288"/>
            <a:ext cx="8588451" cy="523220"/>
          </a:xfrm>
          <a:prstGeom prst="rect">
            <a:avLst/>
          </a:prstGeom>
          <a:noFill/>
        </p:spPr>
        <p:txBody>
          <a:bodyPr wrap="square" rtlCol="0">
            <a:spAutoFit/>
          </a:bodyPr>
          <a:lstStyle/>
          <a:p>
            <a:r>
              <a:rPr lang="en-US" altLang="ja-JP" sz="1400" b="1" dirty="0">
                <a:latin typeface="游ゴシック" panose="020B0400000000000000" pitchFamily="50" charset="-128"/>
                <a:ea typeface="游ゴシック" panose="020B0400000000000000" pitchFamily="50" charset="-128"/>
              </a:rPr>
              <a:t>※</a:t>
            </a:r>
            <a:r>
              <a:rPr lang="ja-JP" altLang="en-US" sz="1400" b="1" dirty="0">
                <a:solidFill>
                  <a:schemeClr val="accent1"/>
                </a:solidFill>
                <a:latin typeface="游ゴシック" panose="020B0400000000000000" pitchFamily="50" charset="-128"/>
                <a:ea typeface="游ゴシック" panose="020B0400000000000000" pitchFamily="50" charset="-128"/>
              </a:rPr>
              <a:t>特定行為</a:t>
            </a:r>
            <a:r>
              <a:rPr lang="ja-JP" altLang="en-US" sz="1400" b="1" dirty="0">
                <a:latin typeface="游ゴシック" panose="020B0400000000000000" pitchFamily="50" charset="-128"/>
                <a:ea typeface="游ゴシック" panose="020B0400000000000000" pitchFamily="50" charset="-128"/>
              </a:rPr>
              <a:t>とは、診療の補助のうち、行為・判断の難易度が共に相対的に高い、</a:t>
            </a:r>
            <a:endParaRPr lang="en-US" altLang="ja-JP" sz="1400" b="1" dirty="0">
              <a:latin typeface="游ゴシック" panose="020B0400000000000000" pitchFamily="50" charset="-128"/>
              <a:ea typeface="游ゴシック" panose="020B0400000000000000" pitchFamily="50" charset="-128"/>
            </a:endParaRPr>
          </a:p>
          <a:p>
            <a:r>
              <a:rPr lang="ja-JP" altLang="en-US" sz="1400" b="1" dirty="0">
                <a:latin typeface="游ゴシック" panose="020B0400000000000000" pitchFamily="50" charset="-128"/>
                <a:ea typeface="游ゴシック" panose="020B0400000000000000" pitchFamily="50" charset="-128"/>
              </a:rPr>
              <a:t>　法令で定める</a:t>
            </a:r>
            <a:r>
              <a:rPr lang="en-US" altLang="ja-JP" sz="1400" b="1" dirty="0">
                <a:latin typeface="游ゴシック" panose="020B0400000000000000" pitchFamily="50" charset="-128"/>
                <a:ea typeface="游ゴシック" panose="020B0400000000000000" pitchFamily="50" charset="-128"/>
              </a:rPr>
              <a:t>38</a:t>
            </a:r>
            <a:r>
              <a:rPr lang="ja-JP" altLang="en-US" sz="1400" b="1" dirty="0">
                <a:latin typeface="游ゴシック" panose="020B0400000000000000" pitchFamily="50" charset="-128"/>
                <a:ea typeface="游ゴシック" panose="020B0400000000000000" pitchFamily="50" charset="-128"/>
              </a:rPr>
              <a:t>行為を指します。</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Tree>
    <p:extLst>
      <p:ext uri="{BB962C8B-B14F-4D97-AF65-F5344CB8AC3E}">
        <p14:creationId xmlns:p14="http://schemas.microsoft.com/office/powerpoint/2010/main" val="16862750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2CCD6670-4659-5C03-B8BC-B3F358102615}"/>
              </a:ext>
            </a:extLst>
          </p:cNvPr>
          <p:cNvSpPr txBox="1"/>
          <p:nvPr/>
        </p:nvSpPr>
        <p:spPr>
          <a:xfrm>
            <a:off x="1288738" y="1880645"/>
            <a:ext cx="4762104" cy="461665"/>
          </a:xfrm>
          <a:prstGeom prst="rect">
            <a:avLst/>
          </a:prstGeom>
          <a:noFill/>
          <a:ln>
            <a:noFill/>
          </a:ln>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EC1D3D2F-3FA6-0BFE-1CA3-3DAF917FD2C6}"/>
              </a:ext>
            </a:extLst>
          </p:cNvPr>
          <p:cNvGrpSpPr/>
          <p:nvPr/>
        </p:nvGrpSpPr>
        <p:grpSpPr>
          <a:xfrm>
            <a:off x="254872" y="4509120"/>
            <a:ext cx="2369246" cy="1226424"/>
            <a:chOff x="1966976" y="2929449"/>
            <a:chExt cx="2590488" cy="1138773"/>
          </a:xfrm>
        </p:grpSpPr>
        <p:sp>
          <p:nvSpPr>
            <p:cNvPr id="5" name="円形吹き出し 22">
              <a:extLst>
                <a:ext uri="{FF2B5EF4-FFF2-40B4-BE49-F238E27FC236}">
                  <a16:creationId xmlns:a16="http://schemas.microsoft.com/office/drawing/2014/main" id="{4261DC43-CE1E-1E7B-CAAB-2BB5BBF32684}"/>
                </a:ext>
              </a:extLst>
            </p:cNvPr>
            <p:cNvSpPr/>
            <p:nvPr/>
          </p:nvSpPr>
          <p:spPr>
            <a:xfrm>
              <a:off x="1966976" y="2929449"/>
              <a:ext cx="2561674" cy="1138773"/>
            </a:xfrm>
            <a:prstGeom prst="wedgeEllipseCallout">
              <a:avLst>
                <a:gd name="adj1" fmla="val 53972"/>
                <a:gd name="adj2" fmla="val -2934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7336201D-27D6-CC4B-542F-1FCF53D46591}"/>
                </a:ext>
              </a:extLst>
            </p:cNvPr>
            <p:cNvSpPr txBox="1"/>
            <p:nvPr/>
          </p:nvSpPr>
          <p:spPr>
            <a:xfrm>
              <a:off x="1995790" y="3292184"/>
              <a:ext cx="2561674" cy="542982"/>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経口用気管チューブの位置の調整</a:t>
              </a:r>
              <a:endParaRPr kumimoji="1"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7" name="グループ化 6">
            <a:extLst>
              <a:ext uri="{FF2B5EF4-FFF2-40B4-BE49-F238E27FC236}">
                <a16:creationId xmlns:a16="http://schemas.microsoft.com/office/drawing/2014/main" id="{81EEE40D-5A35-ABA1-5D45-5A25F18BAC39}"/>
              </a:ext>
            </a:extLst>
          </p:cNvPr>
          <p:cNvGrpSpPr/>
          <p:nvPr/>
        </p:nvGrpSpPr>
        <p:grpSpPr>
          <a:xfrm>
            <a:off x="5843480" y="2021625"/>
            <a:ext cx="2361172" cy="1238135"/>
            <a:chOff x="2011407" y="2924334"/>
            <a:chExt cx="2321443" cy="1154696"/>
          </a:xfrm>
        </p:grpSpPr>
        <p:sp>
          <p:nvSpPr>
            <p:cNvPr id="9" name="円形吹き出し 25">
              <a:extLst>
                <a:ext uri="{FF2B5EF4-FFF2-40B4-BE49-F238E27FC236}">
                  <a16:creationId xmlns:a16="http://schemas.microsoft.com/office/drawing/2014/main" id="{0C74448A-D150-C4C8-6120-3D97935E8C06}"/>
                </a:ext>
              </a:extLst>
            </p:cNvPr>
            <p:cNvSpPr/>
            <p:nvPr/>
          </p:nvSpPr>
          <p:spPr>
            <a:xfrm>
              <a:off x="2011407" y="2924334"/>
              <a:ext cx="2321443"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C777222F-4F83-D259-C621-996E6EA312FA}"/>
                </a:ext>
              </a:extLst>
            </p:cNvPr>
            <p:cNvSpPr txBox="1"/>
            <p:nvPr/>
          </p:nvSpPr>
          <p:spPr>
            <a:xfrm>
              <a:off x="2011407" y="3281254"/>
              <a:ext cx="2321443" cy="545367"/>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中心静脈カテーテル</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err="1">
                  <a:solidFill>
                    <a:schemeClr val="accent1"/>
                  </a:solidFill>
                  <a:latin typeface="游ゴシック" panose="020B0400000000000000" pitchFamily="50" charset="-128"/>
                  <a:ea typeface="游ゴシック" panose="020B0400000000000000" pitchFamily="50" charset="-128"/>
                </a:rPr>
                <a:t>の抜去</a:t>
              </a:r>
              <a:endParaRPr kumimoji="1" lang="ja-JP" altLang="en-US"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14" name="グループ化 13">
            <a:extLst>
              <a:ext uri="{FF2B5EF4-FFF2-40B4-BE49-F238E27FC236}">
                <a16:creationId xmlns:a16="http://schemas.microsoft.com/office/drawing/2014/main" id="{66B07344-0CCB-359C-F7DA-9919702AF7DD}"/>
              </a:ext>
            </a:extLst>
          </p:cNvPr>
          <p:cNvGrpSpPr/>
          <p:nvPr/>
        </p:nvGrpSpPr>
        <p:grpSpPr>
          <a:xfrm>
            <a:off x="6301483" y="3688878"/>
            <a:ext cx="2650079" cy="1482527"/>
            <a:chOff x="2011407" y="2940887"/>
            <a:chExt cx="2922746" cy="1503387"/>
          </a:xfrm>
        </p:grpSpPr>
        <p:sp>
          <p:nvSpPr>
            <p:cNvPr id="16" name="円形吹き出し 28">
              <a:extLst>
                <a:ext uri="{FF2B5EF4-FFF2-40B4-BE49-F238E27FC236}">
                  <a16:creationId xmlns:a16="http://schemas.microsoft.com/office/drawing/2014/main" id="{D2DC97DA-DD3E-73DC-B782-3674943B1C8A}"/>
                </a:ext>
              </a:extLst>
            </p:cNvPr>
            <p:cNvSpPr/>
            <p:nvPr/>
          </p:nvSpPr>
          <p:spPr>
            <a:xfrm>
              <a:off x="2011407" y="2940887"/>
              <a:ext cx="2922746" cy="1503387"/>
            </a:xfrm>
            <a:prstGeom prst="wedgeEllipseCallout">
              <a:avLst>
                <a:gd name="adj1" fmla="val -57807"/>
                <a:gd name="adj2" fmla="val 2193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E4F827FA-3859-585C-EC94-07975436CC41}"/>
                </a:ext>
              </a:extLst>
            </p:cNvPr>
            <p:cNvSpPr txBox="1"/>
            <p:nvPr/>
          </p:nvSpPr>
          <p:spPr>
            <a:xfrm>
              <a:off x="2124860" y="3326131"/>
              <a:ext cx="2695837" cy="842690"/>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硬膜外カテーテルによる鎮痛薬の投与及び</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投与量の調整</a:t>
              </a:r>
            </a:p>
          </p:txBody>
        </p:sp>
      </p:grpSp>
      <p:pic>
        <p:nvPicPr>
          <p:cNvPr id="20" name="図 19" descr="アイコン&#10;&#10;自動的に生成された説明">
            <a:extLst>
              <a:ext uri="{FF2B5EF4-FFF2-40B4-BE49-F238E27FC236}">
                <a16:creationId xmlns:a16="http://schemas.microsoft.com/office/drawing/2014/main" id="{BDDE821F-064E-BA3B-0800-275D8A712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50926" y="3334850"/>
            <a:ext cx="1804420" cy="2758446"/>
          </a:xfrm>
          <a:prstGeom prst="rect">
            <a:avLst/>
          </a:prstGeom>
        </p:spPr>
      </p:pic>
      <p:pic>
        <p:nvPicPr>
          <p:cNvPr id="23" name="図 22" descr="記号, 光 が含まれている画像&#10;&#10;自動的に生成された説明">
            <a:extLst>
              <a:ext uri="{FF2B5EF4-FFF2-40B4-BE49-F238E27FC236}">
                <a16:creationId xmlns:a16="http://schemas.microsoft.com/office/drawing/2014/main" id="{2FE5E894-4DBE-07EC-C107-ECA1D2A62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9362" y="3501008"/>
            <a:ext cx="1500138" cy="2592288"/>
          </a:xfrm>
          <a:prstGeom prst="rect">
            <a:avLst/>
          </a:prstGeom>
        </p:spPr>
      </p:pic>
      <p:sp>
        <p:nvSpPr>
          <p:cNvPr id="17" name="テキスト ボックス 16">
            <a:extLst>
              <a:ext uri="{FF2B5EF4-FFF2-40B4-BE49-F238E27FC236}">
                <a16:creationId xmlns:a16="http://schemas.microsoft.com/office/drawing/2014/main" id="{1BBF257F-CDED-DD11-0200-FD7F5E936EED}"/>
              </a:ext>
            </a:extLst>
          </p:cNvPr>
          <p:cNvSpPr txBox="1"/>
          <p:nvPr/>
        </p:nvSpPr>
        <p:spPr>
          <a:xfrm>
            <a:off x="943976" y="548680"/>
            <a:ext cx="7256048" cy="830997"/>
          </a:xfrm>
          <a:prstGeom prst="rect">
            <a:avLst/>
          </a:prstGeom>
          <a:noFill/>
        </p:spPr>
        <p:txBody>
          <a:bodyPr wrap="square">
            <a:spAutoFit/>
          </a:bodyPr>
          <a:lstStyle/>
          <a:p>
            <a:pPr algn="ctr"/>
            <a:r>
              <a:rPr lang="ja-JP" altLang="en-US" sz="2400" b="1" dirty="0">
                <a:solidFill>
                  <a:schemeClr val="accent1"/>
                </a:solidFill>
                <a:latin typeface="游ゴシック" panose="020B0400000000000000" pitchFamily="50" charset="-128"/>
                <a:ea typeface="游ゴシック" panose="020B0400000000000000" pitchFamily="50" charset="-128"/>
              </a:rPr>
              <a:t>特定行為研修を受けた看護師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は、</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手順書により、</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医師の判断を待たずに</a:t>
            </a:r>
            <a:r>
              <a:rPr lang="ja-JP" altLang="en-US" sz="2400" b="1" dirty="0">
                <a:solidFill>
                  <a:schemeClr val="accent1"/>
                </a:solidFill>
                <a:latin typeface="游ゴシック" panose="020B0400000000000000" pitchFamily="50" charset="-128"/>
                <a:ea typeface="游ゴシック" panose="020B0400000000000000" pitchFamily="50" charset="-128"/>
              </a:rPr>
              <a:t>特定行為</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を実施することができます。</a:t>
            </a:r>
            <a:endPar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19" name="グループ化 18">
            <a:extLst>
              <a:ext uri="{FF2B5EF4-FFF2-40B4-BE49-F238E27FC236}">
                <a16:creationId xmlns:a16="http://schemas.microsoft.com/office/drawing/2014/main" id="{EC1D3D2F-3FA6-0BFE-1CA3-3DAF917FD2C6}"/>
              </a:ext>
            </a:extLst>
          </p:cNvPr>
          <p:cNvGrpSpPr/>
          <p:nvPr/>
        </p:nvGrpSpPr>
        <p:grpSpPr>
          <a:xfrm>
            <a:off x="315976" y="2462454"/>
            <a:ext cx="2731985" cy="1226424"/>
            <a:chOff x="1722523" y="2975015"/>
            <a:chExt cx="2987100" cy="1138773"/>
          </a:xfrm>
        </p:grpSpPr>
        <p:sp>
          <p:nvSpPr>
            <p:cNvPr id="21" name="円形吹き出し 22">
              <a:extLst>
                <a:ext uri="{FF2B5EF4-FFF2-40B4-BE49-F238E27FC236}">
                  <a16:creationId xmlns:a16="http://schemas.microsoft.com/office/drawing/2014/main" id="{4261DC43-CE1E-1E7B-CAAB-2BB5BBF32684}"/>
                </a:ext>
              </a:extLst>
            </p:cNvPr>
            <p:cNvSpPr/>
            <p:nvPr/>
          </p:nvSpPr>
          <p:spPr>
            <a:xfrm>
              <a:off x="1722523" y="2975015"/>
              <a:ext cx="2987100" cy="1138773"/>
            </a:xfrm>
            <a:prstGeom prst="wedgeEllipseCallout">
              <a:avLst>
                <a:gd name="adj1" fmla="val 49864"/>
                <a:gd name="adj2" fmla="val 33437"/>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游ゴシック" panose="020B0400000000000000" pitchFamily="50" charset="-128"/>
                <a:ea typeface="游ゴシック" panose="020B0400000000000000" pitchFamily="50" charset="-128"/>
              </a:endParaRPr>
            </a:p>
          </p:txBody>
        </p:sp>
        <p:sp>
          <p:nvSpPr>
            <p:cNvPr id="22" name="テキスト ボックス 21">
              <a:extLst>
                <a:ext uri="{FF2B5EF4-FFF2-40B4-BE49-F238E27FC236}">
                  <a16:creationId xmlns:a16="http://schemas.microsoft.com/office/drawing/2014/main" id="{7336201D-27D6-CC4B-542F-1FCF53D46591}"/>
                </a:ext>
              </a:extLst>
            </p:cNvPr>
            <p:cNvSpPr txBox="1"/>
            <p:nvPr/>
          </p:nvSpPr>
          <p:spPr>
            <a:xfrm>
              <a:off x="1809512" y="3308933"/>
              <a:ext cx="2875594" cy="542982"/>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直接動脈穿刺法による採血（動脈血液ガス分析）</a:t>
              </a:r>
              <a:endParaRPr kumimoji="1"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sp>
        <p:nvSpPr>
          <p:cNvPr id="25"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Tree>
    <p:extLst>
      <p:ext uri="{BB962C8B-B14F-4D97-AF65-F5344CB8AC3E}">
        <p14:creationId xmlns:p14="http://schemas.microsoft.com/office/powerpoint/2010/main" val="1979491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アイコン&#10;&#10;自動的に生成された説明">
            <a:extLst>
              <a:ext uri="{FF2B5EF4-FFF2-40B4-BE49-F238E27FC236}">
                <a16:creationId xmlns:a16="http://schemas.microsoft.com/office/drawing/2014/main" id="{E06616AB-525C-5393-0F21-67298025DC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08330" y="2965207"/>
            <a:ext cx="2673600" cy="2002510"/>
          </a:xfrm>
          <a:prstGeom prst="rect">
            <a:avLst/>
          </a:prstGeom>
        </p:spPr>
      </p:pic>
      <p:pic>
        <p:nvPicPr>
          <p:cNvPr id="24" name="図 23" descr="アイコン&#10;&#10;自動的に生成された説明">
            <a:extLst>
              <a:ext uri="{FF2B5EF4-FFF2-40B4-BE49-F238E27FC236}">
                <a16:creationId xmlns:a16="http://schemas.microsoft.com/office/drawing/2014/main" id="{9912880C-9F90-73B5-09D9-0BE7A30D6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1161" y="1641592"/>
            <a:ext cx="2764509" cy="2002510"/>
          </a:xfrm>
          <a:prstGeom prst="rect">
            <a:avLst/>
          </a:prstGeom>
        </p:spPr>
      </p:pic>
      <p:sp>
        <p:nvSpPr>
          <p:cNvPr id="4" name="テキスト ボックス 3">
            <a:extLst>
              <a:ext uri="{FF2B5EF4-FFF2-40B4-BE49-F238E27FC236}">
                <a16:creationId xmlns:a16="http://schemas.microsoft.com/office/drawing/2014/main" id="{2AE565DC-79ED-FE4F-4D13-E90D57BAB702}"/>
              </a:ext>
            </a:extLst>
          </p:cNvPr>
          <p:cNvSpPr txBox="1"/>
          <p:nvPr/>
        </p:nvSpPr>
        <p:spPr>
          <a:xfrm>
            <a:off x="1212067" y="592136"/>
            <a:ext cx="6719866" cy="954107"/>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長時間、医療現場と向き合う中で</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こんな事を考えることはありませんか？</a:t>
            </a:r>
          </a:p>
        </p:txBody>
      </p:sp>
      <p:sp>
        <p:nvSpPr>
          <p:cNvPr id="15" name="テキスト ボックス 14">
            <a:extLst>
              <a:ext uri="{FF2B5EF4-FFF2-40B4-BE49-F238E27FC236}">
                <a16:creationId xmlns:a16="http://schemas.microsoft.com/office/drawing/2014/main" id="{EE1ACE99-B25C-CF27-C8BF-66B430AA26B7}"/>
              </a:ext>
            </a:extLst>
          </p:cNvPr>
          <p:cNvSpPr txBox="1"/>
          <p:nvPr/>
        </p:nvSpPr>
        <p:spPr>
          <a:xfrm>
            <a:off x="6348194" y="2320053"/>
            <a:ext cx="2515573" cy="584775"/>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休んだり、自分の時間も</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大切にしたいな</a:t>
            </a:r>
          </a:p>
        </p:txBody>
      </p:sp>
      <p:sp>
        <p:nvSpPr>
          <p:cNvPr id="19" name="テキスト ボックス 18">
            <a:extLst>
              <a:ext uri="{FF2B5EF4-FFF2-40B4-BE49-F238E27FC236}">
                <a16:creationId xmlns:a16="http://schemas.microsoft.com/office/drawing/2014/main" id="{D35A121B-CA1B-FA5F-66D7-8C0042E08D53}"/>
              </a:ext>
            </a:extLst>
          </p:cNvPr>
          <p:cNvSpPr txBox="1"/>
          <p:nvPr/>
        </p:nvSpPr>
        <p:spPr>
          <a:xfrm>
            <a:off x="224034" y="3526533"/>
            <a:ext cx="2585043" cy="830997"/>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助けてもらえそうな</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業務はシェアして</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いきたいな</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82BA7BF0-CDFB-3276-7422-9F52C29AC45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46820" y="2642847"/>
            <a:ext cx="2079660" cy="3457634"/>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67AC32D5-5D24-C4AF-75F9-8B9C15EACC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1104" y="2992618"/>
            <a:ext cx="3691634" cy="3541671"/>
          </a:xfrm>
          <a:prstGeom prst="rect">
            <a:avLst/>
          </a:prstGeom>
        </p:spPr>
      </p:pic>
      <p:sp>
        <p:nvSpPr>
          <p:cNvPr id="10"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3986654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グループ化 42"/>
          <p:cNvGrpSpPr/>
          <p:nvPr/>
        </p:nvGrpSpPr>
        <p:grpSpPr>
          <a:xfrm rot="9900000" flipH="1">
            <a:off x="2502145" y="3978132"/>
            <a:ext cx="3586372" cy="2839900"/>
            <a:chOff x="250557" y="1586826"/>
            <a:chExt cx="3586372" cy="2839900"/>
          </a:xfrm>
        </p:grpSpPr>
        <p:sp>
          <p:nvSpPr>
            <p:cNvPr id="44" name="楕円 43">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楕円 45">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9" name="グループ化 38"/>
          <p:cNvGrpSpPr/>
          <p:nvPr/>
        </p:nvGrpSpPr>
        <p:grpSpPr>
          <a:xfrm flipH="1">
            <a:off x="4880644" y="1591763"/>
            <a:ext cx="3586372" cy="2839900"/>
            <a:chOff x="250557" y="1586826"/>
            <a:chExt cx="3586372" cy="2839900"/>
          </a:xfrm>
        </p:grpSpPr>
        <p:sp>
          <p:nvSpPr>
            <p:cNvPr id="40" name="楕円 39">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 name="グループ化 1"/>
          <p:cNvGrpSpPr/>
          <p:nvPr/>
        </p:nvGrpSpPr>
        <p:grpSpPr>
          <a:xfrm>
            <a:off x="250557" y="1586826"/>
            <a:ext cx="3586372" cy="2839900"/>
            <a:chOff x="250557" y="1586826"/>
            <a:chExt cx="3586372" cy="2839900"/>
          </a:xfrm>
        </p:grpSpPr>
        <p:sp>
          <p:nvSpPr>
            <p:cNvPr id="21" name="楕円 20">
              <a:extLst>
                <a:ext uri="{FF2B5EF4-FFF2-40B4-BE49-F238E27FC236}">
                  <a16:creationId xmlns:a16="http://schemas.microsoft.com/office/drawing/2014/main" id="{317FA5EF-1621-7A4B-4571-A8E61B68F634}"/>
                </a:ext>
              </a:extLst>
            </p:cNvPr>
            <p:cNvSpPr/>
            <p:nvPr/>
          </p:nvSpPr>
          <p:spPr>
            <a:xfrm>
              <a:off x="2152679" y="1586826"/>
              <a:ext cx="1684250" cy="1685033"/>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0DEF3575-042A-8055-922E-F390244C6178}"/>
                </a:ext>
              </a:extLst>
            </p:cNvPr>
            <p:cNvSpPr/>
            <p:nvPr/>
          </p:nvSpPr>
          <p:spPr>
            <a:xfrm>
              <a:off x="250557" y="2934563"/>
              <a:ext cx="1475444" cy="1492163"/>
            </a:xfrm>
            <a:prstGeom prst="ellipse">
              <a:avLst/>
            </a:prstGeom>
            <a:solidFill>
              <a:schemeClr val="accent5">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9C9A5F83-70F7-4966-C802-8412E7609469}"/>
                </a:ext>
              </a:extLst>
            </p:cNvPr>
            <p:cNvSpPr/>
            <p:nvPr/>
          </p:nvSpPr>
          <p:spPr>
            <a:xfrm>
              <a:off x="1449351" y="2770246"/>
              <a:ext cx="1613672" cy="1558972"/>
            </a:xfrm>
            <a:prstGeom prst="ellipse">
              <a:avLst/>
            </a:prstGeom>
            <a:solidFill>
              <a:schemeClr val="accent1">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 name="テキスト ボックス 2">
            <a:extLst>
              <a:ext uri="{FF2B5EF4-FFF2-40B4-BE49-F238E27FC236}">
                <a16:creationId xmlns:a16="http://schemas.microsoft.com/office/drawing/2014/main" id="{A5CBF4D4-5E41-F4C5-0EC9-AA35E217B8BE}"/>
              </a:ext>
            </a:extLst>
          </p:cNvPr>
          <p:cNvSpPr txBox="1"/>
          <p:nvPr/>
        </p:nvSpPr>
        <p:spPr>
          <a:xfrm>
            <a:off x="755802" y="553705"/>
            <a:ext cx="7632396" cy="892552"/>
          </a:xfrm>
          <a:prstGeom prst="rect">
            <a:avLst/>
          </a:prstGeom>
          <a:noFill/>
        </p:spPr>
        <p:txBody>
          <a:bodyPr wrap="square">
            <a:spAutoFit/>
          </a:bodyPr>
          <a:lstStyle/>
          <a:p>
            <a:pPr algn="ctr"/>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特定行為研修修了者以外にも、</a:t>
            </a:r>
            <a:endParaRPr kumimoji="1"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2800" b="1" dirty="0">
                <a:solidFill>
                  <a:schemeClr val="accent1"/>
                </a:solidFill>
                <a:latin typeface="游ゴシック" panose="020B0400000000000000" pitchFamily="50" charset="-128"/>
                <a:ea typeface="游ゴシック" panose="020B0400000000000000" pitchFamily="50" charset="-128"/>
              </a:rPr>
              <a:t>多職種のタスク・シフト／シェア</a:t>
            </a:r>
            <a:r>
              <a:rPr kumimoji="1" lang="ja-JP" altLang="en-US" sz="2000" b="1" dirty="0">
                <a:latin typeface="游ゴシック" panose="020B0400000000000000" pitchFamily="50" charset="-128"/>
                <a:ea typeface="游ゴシック" panose="020B0400000000000000" pitchFamily="50" charset="-128"/>
              </a:rPr>
              <a:t>が進んでいます</a:t>
            </a:r>
            <a:r>
              <a:rPr kumimoji="1"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pic>
        <p:nvPicPr>
          <p:cNvPr id="8" name="図 7" descr="記号 が含まれている画像&#10;&#10;自動的に生成された説明">
            <a:extLst>
              <a:ext uri="{FF2B5EF4-FFF2-40B4-BE49-F238E27FC236}">
                <a16:creationId xmlns:a16="http://schemas.microsoft.com/office/drawing/2014/main" id="{10841827-469C-FA42-B5BA-C6C05C319D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366" y="4293096"/>
            <a:ext cx="1020148" cy="1766386"/>
          </a:xfrm>
          <a:prstGeom prst="rect">
            <a:avLst/>
          </a:prstGeom>
        </p:spPr>
      </p:pic>
      <p:pic>
        <p:nvPicPr>
          <p:cNvPr id="13" name="図 12" descr="光, シャツ が含まれている画像&#10;&#10;自動的に生成された説明">
            <a:extLst>
              <a:ext uri="{FF2B5EF4-FFF2-40B4-BE49-F238E27FC236}">
                <a16:creationId xmlns:a16="http://schemas.microsoft.com/office/drawing/2014/main" id="{B937531F-16B7-21A7-E966-B5E4C5B59B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802" y="2667836"/>
            <a:ext cx="1361176" cy="1803710"/>
          </a:xfrm>
          <a:prstGeom prst="rect">
            <a:avLst/>
          </a:prstGeom>
        </p:spPr>
      </p:pic>
      <p:pic>
        <p:nvPicPr>
          <p:cNvPr id="15" name="図 14" descr="記号, 食品 が含まれている画像&#10;&#10;自動的に生成された説明">
            <a:extLst>
              <a:ext uri="{FF2B5EF4-FFF2-40B4-BE49-F238E27FC236}">
                <a16:creationId xmlns:a16="http://schemas.microsoft.com/office/drawing/2014/main" id="{9F831405-CB56-FB24-43EA-BB386E81EF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96620" y="1916832"/>
            <a:ext cx="1204698" cy="1724821"/>
          </a:xfrm>
          <a:prstGeom prst="rect">
            <a:avLst/>
          </a:prstGeom>
        </p:spPr>
      </p:pic>
      <p:grpSp>
        <p:nvGrpSpPr>
          <p:cNvPr id="25" name="グループ化 24">
            <a:extLst>
              <a:ext uri="{FF2B5EF4-FFF2-40B4-BE49-F238E27FC236}">
                <a16:creationId xmlns:a16="http://schemas.microsoft.com/office/drawing/2014/main" id="{3344841F-6736-5358-6CF9-40EAD1D974D2}"/>
              </a:ext>
            </a:extLst>
          </p:cNvPr>
          <p:cNvGrpSpPr/>
          <p:nvPr/>
        </p:nvGrpSpPr>
        <p:grpSpPr>
          <a:xfrm>
            <a:off x="2013953" y="1988840"/>
            <a:ext cx="2486039" cy="1243847"/>
            <a:chOff x="1888641" y="2919007"/>
            <a:chExt cx="2444209" cy="1160023"/>
          </a:xfrm>
        </p:grpSpPr>
        <p:sp>
          <p:nvSpPr>
            <p:cNvPr id="26" name="円形吹き出し 25">
              <a:extLst>
                <a:ext uri="{FF2B5EF4-FFF2-40B4-BE49-F238E27FC236}">
                  <a16:creationId xmlns:a16="http://schemas.microsoft.com/office/drawing/2014/main" id="{89770EBE-2A9D-4A96-2FF2-C7AB37063909}"/>
                </a:ext>
              </a:extLst>
            </p:cNvPr>
            <p:cNvSpPr/>
            <p:nvPr/>
          </p:nvSpPr>
          <p:spPr>
            <a:xfrm>
              <a:off x="1888641" y="2919007"/>
              <a:ext cx="2444209" cy="1160023"/>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27" name="テキスト ボックス 26">
              <a:extLst>
                <a:ext uri="{FF2B5EF4-FFF2-40B4-BE49-F238E27FC236}">
                  <a16:creationId xmlns:a16="http://schemas.microsoft.com/office/drawing/2014/main" id="{7E25BFDE-1E2E-147F-82B1-FD6857EFF9AD}"/>
                </a:ext>
              </a:extLst>
            </p:cNvPr>
            <p:cNvSpPr txBox="1"/>
            <p:nvPr/>
          </p:nvSpPr>
          <p:spPr>
            <a:xfrm>
              <a:off x="1985686" y="3244563"/>
              <a:ext cx="2321443" cy="545366"/>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病棟や外来での</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採血業務</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28" name="グループ化 27">
            <a:extLst>
              <a:ext uri="{FF2B5EF4-FFF2-40B4-BE49-F238E27FC236}">
                <a16:creationId xmlns:a16="http://schemas.microsoft.com/office/drawing/2014/main" id="{9E5E0E20-E3A2-FA53-7BE2-B1E24EE624B9}"/>
              </a:ext>
            </a:extLst>
          </p:cNvPr>
          <p:cNvGrpSpPr/>
          <p:nvPr/>
        </p:nvGrpSpPr>
        <p:grpSpPr>
          <a:xfrm>
            <a:off x="6215880" y="1772816"/>
            <a:ext cx="2604592" cy="1238135"/>
            <a:chOff x="2011407" y="2924334"/>
            <a:chExt cx="2560767" cy="1154696"/>
          </a:xfrm>
        </p:grpSpPr>
        <p:sp>
          <p:nvSpPr>
            <p:cNvPr id="29" name="円形吹き出し 25">
              <a:extLst>
                <a:ext uri="{FF2B5EF4-FFF2-40B4-BE49-F238E27FC236}">
                  <a16:creationId xmlns:a16="http://schemas.microsoft.com/office/drawing/2014/main" id="{6604E75E-46CA-32F6-E1E9-3989D0A908CD}"/>
                </a:ext>
              </a:extLst>
            </p:cNvPr>
            <p:cNvSpPr/>
            <p:nvPr/>
          </p:nvSpPr>
          <p:spPr>
            <a:xfrm>
              <a:off x="2011407" y="2924334"/>
              <a:ext cx="2560767" cy="1154696"/>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D156F417-4041-0FD4-5C54-8FCA5894C80F}"/>
                </a:ext>
              </a:extLst>
            </p:cNvPr>
            <p:cNvSpPr txBox="1"/>
            <p:nvPr/>
          </p:nvSpPr>
          <p:spPr>
            <a:xfrm>
              <a:off x="2075426" y="3125800"/>
              <a:ext cx="2496748" cy="774996"/>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病棟や手術室での</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薬剤の管理</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薬物療法に関する説明</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31" name="グループ化 30">
            <a:extLst>
              <a:ext uri="{FF2B5EF4-FFF2-40B4-BE49-F238E27FC236}">
                <a16:creationId xmlns:a16="http://schemas.microsoft.com/office/drawing/2014/main" id="{895F4D23-DF71-9463-2D0C-1C07D8AB07F1}"/>
              </a:ext>
            </a:extLst>
          </p:cNvPr>
          <p:cNvGrpSpPr/>
          <p:nvPr/>
        </p:nvGrpSpPr>
        <p:grpSpPr>
          <a:xfrm>
            <a:off x="4436488" y="4190090"/>
            <a:ext cx="2948691" cy="1327142"/>
            <a:chOff x="1947302" y="3126039"/>
            <a:chExt cx="2257123" cy="952987"/>
          </a:xfrm>
        </p:grpSpPr>
        <p:sp>
          <p:nvSpPr>
            <p:cNvPr id="32" name="円形吹き出し 25">
              <a:extLst>
                <a:ext uri="{FF2B5EF4-FFF2-40B4-BE49-F238E27FC236}">
                  <a16:creationId xmlns:a16="http://schemas.microsoft.com/office/drawing/2014/main" id="{184DCC03-E980-BD83-6F8F-44D6D3050637}"/>
                </a:ext>
              </a:extLst>
            </p:cNvPr>
            <p:cNvSpPr/>
            <p:nvPr/>
          </p:nvSpPr>
          <p:spPr>
            <a:xfrm>
              <a:off x="1947302" y="3126039"/>
              <a:ext cx="2257123" cy="952987"/>
            </a:xfrm>
            <a:prstGeom prst="wedgeEllipseCallout">
              <a:avLst>
                <a:gd name="adj1" fmla="val -45754"/>
                <a:gd name="adj2" fmla="val 5495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dirty="0">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8B059676-6263-2F90-4FB1-924C35945573}"/>
                </a:ext>
              </a:extLst>
            </p:cNvPr>
            <p:cNvSpPr txBox="1"/>
            <p:nvPr/>
          </p:nvSpPr>
          <p:spPr>
            <a:xfrm>
              <a:off x="2020845" y="3328145"/>
              <a:ext cx="2183580" cy="596718"/>
            </a:xfrm>
            <a:prstGeom prst="rect">
              <a:avLst/>
            </a:prstGeom>
            <a:noFill/>
            <a:ln>
              <a:noFill/>
            </a:ln>
          </p:spPr>
          <p:txBody>
            <a:bodyPr wrap="square" rtlCol="0">
              <a:spAutoFit/>
            </a:bodyPr>
            <a:lstStyle/>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診断書等の書類の下書き</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症例データの登録</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accent1"/>
                  </a:solidFill>
                  <a:latin typeface="游ゴシック" panose="020B0400000000000000" pitchFamily="50" charset="-128"/>
                  <a:ea typeface="游ゴシック" panose="020B0400000000000000" pitchFamily="50" charset="-128"/>
                </a:rPr>
                <a:t>患者さんの搬送</a:t>
              </a:r>
              <a:endParaRPr kumimoji="1" lang="en-US" altLang="ja-JP" sz="1600" b="1" dirty="0">
                <a:solidFill>
                  <a:schemeClr val="accent1"/>
                </a:solidFill>
                <a:latin typeface="游ゴシック" panose="020B0400000000000000" pitchFamily="50" charset="-128"/>
                <a:ea typeface="游ゴシック" panose="020B0400000000000000" pitchFamily="50" charset="-128"/>
              </a:endParaRPr>
            </a:p>
          </p:txBody>
        </p:sp>
      </p:grpSp>
      <p:sp>
        <p:nvSpPr>
          <p:cNvPr id="18" name="タイトル 1">
            <a:extLst>
              <a:ext uri="{FF2B5EF4-FFF2-40B4-BE49-F238E27FC236}">
                <a16:creationId xmlns:a16="http://schemas.microsoft.com/office/drawing/2014/main" id="{21BE02DE-8363-1F97-3FED-C4E22B8868C1}"/>
              </a:ext>
            </a:extLst>
          </p:cNvPr>
          <p:cNvSpPr txBox="1">
            <a:spLocks/>
          </p:cNvSpPr>
          <p:nvPr/>
        </p:nvSpPr>
        <p:spPr>
          <a:xfrm>
            <a:off x="6523110" y="6453336"/>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タスク・シフト</a:t>
            </a:r>
            <a:r>
              <a:rPr kumimoji="0" lang="en-US" altLang="ja-JP" sz="1600" b="1" dirty="0">
                <a:solidFill>
                  <a:schemeClr val="bg2">
                    <a:lumMod val="25000"/>
                  </a:schemeClr>
                </a:solidFill>
                <a:latin typeface="游ゴシック" panose="020B0400000000000000" pitchFamily="50" charset="-128"/>
                <a:ea typeface="游ゴシック" panose="020B0400000000000000" pitchFamily="50" charset="-128"/>
              </a:rPr>
              <a:t>/</a:t>
            </a: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シェア</a:t>
            </a:r>
          </a:p>
        </p:txBody>
      </p:sp>
      <p:sp>
        <p:nvSpPr>
          <p:cNvPr id="17" name="タイトル 1">
            <a:extLst>
              <a:ext uri="{FF2B5EF4-FFF2-40B4-BE49-F238E27FC236}">
                <a16:creationId xmlns:a16="http://schemas.microsoft.com/office/drawing/2014/main" id="{21BE02DE-8363-1F97-3FED-C4E22B8868C1}"/>
              </a:ext>
            </a:extLst>
          </p:cNvPr>
          <p:cNvSpPr txBox="1">
            <a:spLocks/>
          </p:cNvSpPr>
          <p:nvPr/>
        </p:nvSpPr>
        <p:spPr>
          <a:xfrm>
            <a:off x="669966" y="4600839"/>
            <a:ext cx="2585394"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臨床検査技師</a:t>
            </a:r>
          </a:p>
        </p:txBody>
      </p:sp>
      <p:sp>
        <p:nvSpPr>
          <p:cNvPr id="19" name="タイトル 1">
            <a:extLst>
              <a:ext uri="{FF2B5EF4-FFF2-40B4-BE49-F238E27FC236}">
                <a16:creationId xmlns:a16="http://schemas.microsoft.com/office/drawing/2014/main" id="{21BE02DE-8363-1F97-3FED-C4E22B8868C1}"/>
              </a:ext>
            </a:extLst>
          </p:cNvPr>
          <p:cNvSpPr txBox="1">
            <a:spLocks/>
          </p:cNvSpPr>
          <p:nvPr/>
        </p:nvSpPr>
        <p:spPr>
          <a:xfrm>
            <a:off x="5162449" y="3762556"/>
            <a:ext cx="838869"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薬剤師</a:t>
            </a:r>
          </a:p>
        </p:txBody>
      </p:sp>
      <p:sp>
        <p:nvSpPr>
          <p:cNvPr id="20" name="タイトル 1">
            <a:extLst>
              <a:ext uri="{FF2B5EF4-FFF2-40B4-BE49-F238E27FC236}">
                <a16:creationId xmlns:a16="http://schemas.microsoft.com/office/drawing/2014/main" id="{21BE02DE-8363-1F97-3FED-C4E22B8868C1}"/>
              </a:ext>
            </a:extLst>
          </p:cNvPr>
          <p:cNvSpPr txBox="1">
            <a:spLocks/>
          </p:cNvSpPr>
          <p:nvPr/>
        </p:nvSpPr>
        <p:spPr>
          <a:xfrm>
            <a:off x="2698620" y="6185563"/>
            <a:ext cx="2476327" cy="26758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医師事務作業補助者等</a:t>
            </a:r>
          </a:p>
        </p:txBody>
      </p:sp>
      <p:sp>
        <p:nvSpPr>
          <p:cNvPr id="47" name="テキスト ボックス 46">
            <a:extLst>
              <a:ext uri="{FF2B5EF4-FFF2-40B4-BE49-F238E27FC236}">
                <a16:creationId xmlns:a16="http://schemas.microsoft.com/office/drawing/2014/main" id="{2CCD6670-4659-5C03-B8BC-B3F358102615}"/>
              </a:ext>
            </a:extLst>
          </p:cNvPr>
          <p:cNvSpPr txBox="1"/>
          <p:nvPr/>
        </p:nvSpPr>
        <p:spPr>
          <a:xfrm>
            <a:off x="400345" y="1642996"/>
            <a:ext cx="4762104" cy="461665"/>
          </a:xfrm>
          <a:prstGeom prst="rect">
            <a:avLst/>
          </a:prstGeom>
          <a:noFill/>
          <a:ln>
            <a:noFill/>
          </a:ln>
        </p:spPr>
        <p:txBody>
          <a:bodyPr wrap="square" rtlCol="0">
            <a:spAutoFit/>
          </a:bodyPr>
          <a:lstStyle/>
          <a:p>
            <a:r>
              <a:rPr kumimoji="1"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たとえば･･･</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8942812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楕円 1">
            <a:extLst>
              <a:ext uri="{FF2B5EF4-FFF2-40B4-BE49-F238E27FC236}">
                <a16:creationId xmlns:a16="http://schemas.microsoft.com/office/drawing/2014/main" id="{8419A24E-0703-0808-76F9-F9544A7F5397}"/>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楕円 3">
            <a:extLst>
              <a:ext uri="{FF2B5EF4-FFF2-40B4-BE49-F238E27FC236}">
                <a16:creationId xmlns:a16="http://schemas.microsoft.com/office/drawing/2014/main" id="{9F09DBFD-EBC6-AD93-7A36-6E4D26112F6E}"/>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楕円 4">
            <a:extLst>
              <a:ext uri="{FF2B5EF4-FFF2-40B4-BE49-F238E27FC236}">
                <a16:creationId xmlns:a16="http://schemas.microsoft.com/office/drawing/2014/main" id="{1B8E4C70-D321-FB4D-AD0A-5037CFA86417}"/>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8" name="正方形/長方形 7">
            <a:extLst>
              <a:ext uri="{FF2B5EF4-FFF2-40B4-BE49-F238E27FC236}">
                <a16:creationId xmlns:a16="http://schemas.microsoft.com/office/drawing/2014/main" id="{CDE3A3B8-9FA6-31D9-363F-7D9A5C169368}"/>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6EC4B18-1E3F-026B-8625-9FC1C13DB175}"/>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782182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954107"/>
          </a:xfrm>
          <a:prstGeom prst="rect">
            <a:avLst/>
          </a:prstGeom>
          <a:noFill/>
        </p:spPr>
        <p:txBody>
          <a:bodyPr wrap="square">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医師としての基本的価値観＝</a:t>
            </a:r>
            <a:r>
              <a:rPr lang="ja-JP" altLang="en-US" sz="2800" b="1" dirty="0">
                <a:solidFill>
                  <a:schemeClr val="accent1"/>
                </a:solidFill>
                <a:latin typeface="游ゴシック" panose="020B0400000000000000" pitchFamily="50" charset="-128"/>
                <a:ea typeface="游ゴシック" panose="020B0400000000000000" pitchFamily="50" charset="-128"/>
              </a:rPr>
              <a:t>プロフェッショナリズム</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にもあるとおり、</a:t>
            </a:r>
            <a:r>
              <a:rPr lang="ja-JP" altLang="en-US" sz="2800" b="1" dirty="0">
                <a:solidFill>
                  <a:schemeClr val="accent1"/>
                </a:solidFill>
                <a:latin typeface="游ゴシック" panose="020B0400000000000000" pitchFamily="50" charset="-128"/>
                <a:ea typeface="游ゴシック" panose="020B0400000000000000" pitchFamily="50" charset="-128"/>
              </a:rPr>
              <a:t>継続して修練に励む事も重要</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です。</a:t>
            </a:r>
            <a:endPar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4" name="図 3" descr="男性の顔の絵&#10;&#10;低い精度で自動的に生成された説明">
            <a:extLst>
              <a:ext uri="{FF2B5EF4-FFF2-40B4-BE49-F238E27FC236}">
                <a16:creationId xmlns:a16="http://schemas.microsoft.com/office/drawing/2014/main" id="{EC6A1A34-A6C3-7950-4CC2-8DE6AF757D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9766" y="3025801"/>
            <a:ext cx="2404468" cy="3278818"/>
          </a:xfrm>
          <a:prstGeom prst="rect">
            <a:avLst/>
          </a:prstGeom>
        </p:spPr>
      </p:pic>
      <p:sp>
        <p:nvSpPr>
          <p:cNvPr id="5" name="楕円 4">
            <a:extLst>
              <a:ext uri="{FF2B5EF4-FFF2-40B4-BE49-F238E27FC236}">
                <a16:creationId xmlns:a16="http://schemas.microsoft.com/office/drawing/2014/main" id="{9E5CA797-82C9-93FC-322E-A9551B38C110}"/>
              </a:ext>
            </a:extLst>
          </p:cNvPr>
          <p:cNvSpPr/>
          <p:nvPr/>
        </p:nvSpPr>
        <p:spPr>
          <a:xfrm>
            <a:off x="5794435" y="1777222"/>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6" name="楕円 5">
            <a:extLst>
              <a:ext uri="{FF2B5EF4-FFF2-40B4-BE49-F238E27FC236}">
                <a16:creationId xmlns:a16="http://schemas.microsoft.com/office/drawing/2014/main" id="{3CA546BD-0D8A-507A-0EFB-D1D56C122435}"/>
              </a:ext>
            </a:extLst>
          </p:cNvPr>
          <p:cNvSpPr/>
          <p:nvPr/>
        </p:nvSpPr>
        <p:spPr>
          <a:xfrm>
            <a:off x="6468423" y="4366488"/>
            <a:ext cx="1969440" cy="184595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楕円 6">
            <a:extLst>
              <a:ext uri="{FF2B5EF4-FFF2-40B4-BE49-F238E27FC236}">
                <a16:creationId xmlns:a16="http://schemas.microsoft.com/office/drawing/2014/main" id="{CCE0173E-9B29-3E4D-6C17-F3EA1CEA2DBC}"/>
              </a:ext>
            </a:extLst>
          </p:cNvPr>
          <p:cNvSpPr/>
          <p:nvPr/>
        </p:nvSpPr>
        <p:spPr>
          <a:xfrm>
            <a:off x="551021" y="4378469"/>
            <a:ext cx="1969440" cy="1845953"/>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8" name="楕円 7">
            <a:extLst>
              <a:ext uri="{FF2B5EF4-FFF2-40B4-BE49-F238E27FC236}">
                <a16:creationId xmlns:a16="http://schemas.microsoft.com/office/drawing/2014/main" id="{37663CDF-0515-4037-DC70-49B6D7878D33}"/>
              </a:ext>
            </a:extLst>
          </p:cNvPr>
          <p:cNvSpPr/>
          <p:nvPr/>
        </p:nvSpPr>
        <p:spPr>
          <a:xfrm>
            <a:off x="1565797" y="1776516"/>
            <a:ext cx="1969440" cy="1864413"/>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421396C1-C2E0-0950-866C-53D45AC9B3BB}"/>
              </a:ext>
            </a:extLst>
          </p:cNvPr>
          <p:cNvSpPr txBox="1"/>
          <p:nvPr/>
        </p:nvSpPr>
        <p:spPr>
          <a:xfrm>
            <a:off x="1537147" y="2385557"/>
            <a:ext cx="2026741" cy="646331"/>
          </a:xfrm>
          <a:prstGeom prst="rect">
            <a:avLst/>
          </a:prstGeom>
          <a:noFill/>
        </p:spPr>
        <p:txBody>
          <a:bodyPr wrap="square" rtlCol="0">
            <a:spAutoFit/>
          </a:bodyPr>
          <a:lstStyle/>
          <a:p>
            <a:pPr algn="ctr"/>
            <a:r>
              <a:rPr kumimoji="1" lang="ja-JP" altLang="en-US" b="1" dirty="0">
                <a:solidFill>
                  <a:schemeClr val="bg2">
                    <a:lumMod val="25000"/>
                  </a:schemeClr>
                </a:solidFill>
                <a:latin typeface="游ゴシック" panose="020B0400000000000000" pitchFamily="50" charset="-128"/>
                <a:ea typeface="游ゴシック" panose="020B0400000000000000" pitchFamily="50" charset="-128"/>
              </a:rPr>
              <a:t>社会的使命と</a:t>
            </a:r>
            <a:endParaRPr kumimoji="1" lang="en-US" altLang="ja-JP"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b="1" dirty="0">
                <a:solidFill>
                  <a:schemeClr val="bg2">
                    <a:lumMod val="25000"/>
                  </a:schemeClr>
                </a:solidFill>
                <a:latin typeface="游ゴシック" panose="020B0400000000000000" pitchFamily="50" charset="-128"/>
                <a:ea typeface="游ゴシック" panose="020B0400000000000000" pitchFamily="50" charset="-128"/>
              </a:rPr>
              <a:t>公衆衛生への寄与</a:t>
            </a:r>
            <a:endParaRPr kumimoji="1" lang="en-US" altLang="ja-JP"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C40CF46E-0C92-D0E1-C261-5CE4F1DB7211}"/>
              </a:ext>
            </a:extLst>
          </p:cNvPr>
          <p:cNvSpPr txBox="1"/>
          <p:nvPr/>
        </p:nvSpPr>
        <p:spPr>
          <a:xfrm>
            <a:off x="726086" y="5020625"/>
            <a:ext cx="1619309"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利他的な</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態度</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1" name="テキスト ボックス 10">
            <a:extLst>
              <a:ext uri="{FF2B5EF4-FFF2-40B4-BE49-F238E27FC236}">
                <a16:creationId xmlns:a16="http://schemas.microsoft.com/office/drawing/2014/main" id="{3C55E117-B8DC-A57D-6A57-6722D0B07958}"/>
              </a:ext>
            </a:extLst>
          </p:cNvPr>
          <p:cNvSpPr txBox="1"/>
          <p:nvPr/>
        </p:nvSpPr>
        <p:spPr>
          <a:xfrm>
            <a:off x="6558951" y="4986214"/>
            <a:ext cx="1809237"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人間性の</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尊重</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12" name="テキスト ボックス 11">
            <a:extLst>
              <a:ext uri="{FF2B5EF4-FFF2-40B4-BE49-F238E27FC236}">
                <a16:creationId xmlns:a16="http://schemas.microsoft.com/office/drawing/2014/main" id="{4324B11B-0690-B895-7D56-1A22A45C0B68}"/>
              </a:ext>
            </a:extLst>
          </p:cNvPr>
          <p:cNvSpPr txBox="1"/>
          <p:nvPr/>
        </p:nvSpPr>
        <p:spPr>
          <a:xfrm>
            <a:off x="5673943" y="2346255"/>
            <a:ext cx="2210425" cy="707886"/>
          </a:xfrm>
          <a:prstGeom prst="rect">
            <a:avLst/>
          </a:prstGeom>
          <a:noFill/>
        </p:spPr>
        <p:txBody>
          <a:bodyPr wrap="square" rtlCol="0">
            <a:spAutoFit/>
          </a:bodyPr>
          <a:lstStyle/>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自らを高める</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a:p>
            <a:pPr algn="ctr"/>
            <a:r>
              <a:rPr kumimoji="1" lang="ja-JP" altLang="en-US" sz="2000" b="1" dirty="0">
                <a:solidFill>
                  <a:schemeClr val="bg2">
                    <a:lumMod val="25000"/>
                  </a:schemeClr>
                </a:solidFill>
                <a:latin typeface="游ゴシック" panose="020B0400000000000000" pitchFamily="50" charset="-128"/>
                <a:ea typeface="游ゴシック" panose="020B0400000000000000" pitchFamily="50" charset="-128"/>
              </a:rPr>
              <a:t>姿勢</a:t>
            </a:r>
            <a:endParaRPr kumimoji="1" lang="en-US" altLang="ja-JP" sz="20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41077978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E2B2A358-0E6F-D04D-FFD7-6718DFEACD8F}"/>
              </a:ext>
            </a:extLst>
          </p:cNvPr>
          <p:cNvSpPr/>
          <p:nvPr/>
        </p:nvSpPr>
        <p:spPr>
          <a:xfrm>
            <a:off x="2469289" y="5237572"/>
            <a:ext cx="2115532" cy="160422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D7EB421-37E7-C805-254F-A5306483E238}"/>
              </a:ext>
            </a:extLst>
          </p:cNvPr>
          <p:cNvSpPr/>
          <p:nvPr/>
        </p:nvSpPr>
        <p:spPr>
          <a:xfrm>
            <a:off x="6701463" y="3601992"/>
            <a:ext cx="2115532" cy="323663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326047A1-9B23-E53E-2418-13061AACA685}"/>
              </a:ext>
            </a:extLst>
          </p:cNvPr>
          <p:cNvSpPr/>
          <p:nvPr/>
        </p:nvSpPr>
        <p:spPr>
          <a:xfrm>
            <a:off x="4584531" y="4293066"/>
            <a:ext cx="2115532" cy="254555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1BCC491F-E9FB-2B09-939B-5083131F039F}"/>
              </a:ext>
            </a:extLst>
          </p:cNvPr>
          <p:cNvSpPr/>
          <p:nvPr/>
        </p:nvSpPr>
        <p:spPr>
          <a:xfrm>
            <a:off x="336021" y="6274307"/>
            <a:ext cx="2136687" cy="56431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8DC63404-7C7A-3276-667A-7B419CEA7F6A}"/>
              </a:ext>
            </a:extLst>
          </p:cNvPr>
          <p:cNvSpPr/>
          <p:nvPr/>
        </p:nvSpPr>
        <p:spPr>
          <a:xfrm>
            <a:off x="2485303" y="6251041"/>
            <a:ext cx="55233" cy="550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a:extLst>
              <a:ext uri="{FF2B5EF4-FFF2-40B4-BE49-F238E27FC236}">
                <a16:creationId xmlns:a16="http://schemas.microsoft.com/office/drawing/2014/main" id="{AA0876FA-3F44-B08B-0546-36164CE0D57F}"/>
              </a:ext>
            </a:extLst>
          </p:cNvPr>
          <p:cNvSpPr/>
          <p:nvPr/>
        </p:nvSpPr>
        <p:spPr>
          <a:xfrm>
            <a:off x="4567109" y="5249304"/>
            <a:ext cx="45719" cy="1547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25831288-0F11-CC56-E4B2-6390A604F686}"/>
              </a:ext>
            </a:extLst>
          </p:cNvPr>
          <p:cNvSpPr/>
          <p:nvPr/>
        </p:nvSpPr>
        <p:spPr>
          <a:xfrm>
            <a:off x="6686521" y="4305971"/>
            <a:ext cx="45719" cy="2519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B50D6274-2667-E492-EDCC-658C375D3856}"/>
              </a:ext>
            </a:extLst>
          </p:cNvPr>
          <p:cNvSpPr/>
          <p:nvPr/>
        </p:nvSpPr>
        <p:spPr>
          <a:xfrm flipV="1">
            <a:off x="356812" y="6297241"/>
            <a:ext cx="8445075" cy="560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208912" cy="1261884"/>
          </a:xfrm>
          <a:prstGeom prst="rect">
            <a:avLst/>
          </a:prstGeom>
          <a:noFill/>
        </p:spPr>
        <p:txBody>
          <a:bodyPr wrap="square">
            <a:spAutoFit/>
          </a:bodyPr>
          <a:lstStyle/>
          <a:p>
            <a:pPr algn="ct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法に基づく研修や、専門医の養成期間を終えた後も、</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自身の技術を高めるための活動は</a:t>
            </a: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継続していきます。</a:t>
            </a:r>
            <a:endParaRPr lang="ja-JP" altLang="en-US" sz="2000" b="1" dirty="0">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167B5144-C0A6-364B-6388-FA9AAFA50D0B}"/>
              </a:ext>
            </a:extLst>
          </p:cNvPr>
          <p:cNvSpPr txBox="1"/>
          <p:nvPr/>
        </p:nvSpPr>
        <p:spPr>
          <a:xfrm>
            <a:off x="2631576" y="5496680"/>
            <a:ext cx="1716607" cy="707886"/>
          </a:xfrm>
          <a:prstGeom prst="rect">
            <a:avLst/>
          </a:prstGeom>
          <a:noFill/>
        </p:spPr>
        <p:txBody>
          <a:bodyPr wrap="square" rtlCol="0">
            <a:spAutoFit/>
          </a:bodyPr>
          <a:lstStyle/>
          <a:p>
            <a:pPr algn="ct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法に基づく</a:t>
            </a:r>
            <a:endParaRPr kumimoji="1" lang="en-US" altLang="ja-JP"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臨床研修</a:t>
            </a:r>
            <a:r>
              <a:rPr kumimoji="1" lang="en-US" altLang="ja-JP" sz="2800" b="1" dirty="0">
                <a:solidFill>
                  <a:schemeClr val="accent1"/>
                </a:solidFill>
                <a:latin typeface="游ゴシック" panose="020B0400000000000000" pitchFamily="50" charset="-128"/>
                <a:ea typeface="游ゴシック" panose="020B0400000000000000" pitchFamily="50" charset="-128"/>
              </a:rPr>
              <a:t>2</a:t>
            </a:r>
            <a:r>
              <a:rPr kumimoji="1" lang="ja-JP" altLang="en-US" sz="2800" b="1" dirty="0">
                <a:solidFill>
                  <a:schemeClr val="accent1"/>
                </a:solidFill>
                <a:latin typeface="游ゴシック" panose="020B0400000000000000" pitchFamily="50" charset="-128"/>
                <a:ea typeface="游ゴシック" panose="020B0400000000000000" pitchFamily="50" charset="-128"/>
              </a:rPr>
              <a:t>年</a:t>
            </a:r>
          </a:p>
        </p:txBody>
      </p:sp>
      <p:sp>
        <p:nvSpPr>
          <p:cNvPr id="13" name="テキスト ボックス 12">
            <a:extLst>
              <a:ext uri="{FF2B5EF4-FFF2-40B4-BE49-F238E27FC236}">
                <a16:creationId xmlns:a16="http://schemas.microsoft.com/office/drawing/2014/main" id="{712CF6B5-E9D2-E8FF-8B87-056D79B17E00}"/>
              </a:ext>
            </a:extLst>
          </p:cNvPr>
          <p:cNvSpPr txBox="1"/>
          <p:nvPr/>
        </p:nvSpPr>
        <p:spPr>
          <a:xfrm>
            <a:off x="4602243" y="4502183"/>
            <a:ext cx="2190040" cy="800219"/>
          </a:xfrm>
          <a:prstGeom prst="rect">
            <a:avLst/>
          </a:prstGeom>
          <a:noFill/>
        </p:spPr>
        <p:txBody>
          <a:bodyPr wrap="square" rtlCol="0">
            <a:spAutoFit/>
          </a:bodyPr>
          <a:lstStyle/>
          <a:p>
            <a:pPr algn="ctr"/>
            <a:r>
              <a:rPr kumimoji="1" lang="ja-JP" altLang="en-US" b="1" dirty="0">
                <a:solidFill>
                  <a:schemeClr val="accent1"/>
                </a:solidFill>
                <a:latin typeface="游ゴシック" panose="020B0400000000000000" pitchFamily="50" charset="-128"/>
                <a:ea typeface="游ゴシック" panose="020B0400000000000000" pitchFamily="50" charset="-128"/>
              </a:rPr>
              <a:t>専門研修</a:t>
            </a:r>
            <a:endParaRPr kumimoji="1" lang="en-US" altLang="ja-JP" b="1" dirty="0">
              <a:solidFill>
                <a:schemeClr val="accent1"/>
              </a:solidFill>
              <a:latin typeface="游ゴシック" panose="020B0400000000000000" pitchFamily="50" charset="-128"/>
              <a:ea typeface="游ゴシック" panose="020B0400000000000000" pitchFamily="50" charset="-128"/>
            </a:endParaRPr>
          </a:p>
          <a:p>
            <a:pPr lvl="0" algn="ctr"/>
            <a:r>
              <a:rPr lang="en-US" altLang="ja-JP" sz="2800" b="1" dirty="0">
                <a:solidFill>
                  <a:schemeClr val="accent1"/>
                </a:solidFill>
                <a:latin typeface="游ゴシック" panose="020B0400000000000000" pitchFamily="50" charset="-128"/>
                <a:ea typeface="游ゴシック" panose="020B0400000000000000" pitchFamily="50" charset="-128"/>
              </a:rPr>
              <a:t>3</a:t>
            </a:r>
            <a:r>
              <a:rPr lang="ja-JP" altLang="en-US" sz="2800" b="1" dirty="0">
                <a:solidFill>
                  <a:schemeClr val="accent1"/>
                </a:solidFill>
                <a:latin typeface="游ゴシック" panose="020B0400000000000000" pitchFamily="50" charset="-128"/>
                <a:ea typeface="游ゴシック" panose="020B0400000000000000" pitchFamily="50" charset="-128"/>
              </a:rPr>
              <a:t>年</a:t>
            </a:r>
            <a:r>
              <a:rPr lang="ja-JP" altLang="en-US" sz="1600" b="1" dirty="0">
                <a:solidFill>
                  <a:schemeClr val="accent1"/>
                </a:solidFill>
                <a:latin typeface="游ゴシック" panose="020B0400000000000000" pitchFamily="50" charset="-128"/>
                <a:ea typeface="游ゴシック" panose="020B0400000000000000" pitchFamily="50" charset="-128"/>
              </a:rPr>
              <a:t>以上</a:t>
            </a:r>
            <a:endParaRPr lang="ja-JP" altLang="en-US" sz="2800"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C3166D60-1FC2-3CAF-9550-57D6F8C810E5}"/>
              </a:ext>
            </a:extLst>
          </p:cNvPr>
          <p:cNvSpPr txBox="1"/>
          <p:nvPr/>
        </p:nvSpPr>
        <p:spPr>
          <a:xfrm>
            <a:off x="6782012" y="3863025"/>
            <a:ext cx="2019875" cy="923330"/>
          </a:xfrm>
          <a:prstGeom prst="rect">
            <a:avLst/>
          </a:prstGeom>
          <a:noFill/>
        </p:spPr>
        <p:txBody>
          <a:bodyPr wrap="square" rtlCol="0">
            <a:spAutoFit/>
          </a:bodyPr>
          <a:lstStyle/>
          <a:p>
            <a:pPr algn="ctr"/>
            <a:r>
              <a:rPr kumimoji="1" lang="ja-JP" altLang="en-US" b="1" dirty="0">
                <a:solidFill>
                  <a:schemeClr val="accent1"/>
                </a:solidFill>
                <a:latin typeface="游ゴシック" panose="020B0400000000000000" pitchFamily="50" charset="-128"/>
                <a:ea typeface="游ゴシック" panose="020B0400000000000000" pitchFamily="50" charset="-128"/>
              </a:rPr>
              <a:t>専門性のより高い技能の習得</a:t>
            </a:r>
            <a:r>
              <a:rPr lang="ja-JP" altLang="en-US" b="1" dirty="0">
                <a:solidFill>
                  <a:schemeClr val="accent1"/>
                </a:solidFill>
                <a:latin typeface="游ゴシック" panose="020B0400000000000000" pitchFamily="50" charset="-128"/>
                <a:ea typeface="游ゴシック" panose="020B0400000000000000" pitchFamily="50" charset="-128"/>
              </a:rPr>
              <a:t>や研究など</a:t>
            </a:r>
            <a:endParaRPr kumimoji="1" lang="en-US" altLang="ja-JP" b="1" dirty="0">
              <a:solidFill>
                <a:schemeClr val="accent1"/>
              </a:solidFill>
              <a:latin typeface="游ゴシック" panose="020B0400000000000000" pitchFamily="50" charset="-128"/>
              <a:ea typeface="游ゴシック" panose="020B0400000000000000" pitchFamily="50" charset="-128"/>
            </a:endParaRPr>
          </a:p>
        </p:txBody>
      </p:sp>
      <p:pic>
        <p:nvPicPr>
          <p:cNvPr id="16" name="図 15">
            <a:extLst>
              <a:ext uri="{FF2B5EF4-FFF2-40B4-BE49-F238E27FC236}">
                <a16:creationId xmlns:a16="http://schemas.microsoft.com/office/drawing/2014/main" id="{E21F4484-51D2-A7D4-EDFB-519E50BB43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42" y="4703729"/>
            <a:ext cx="1477690" cy="1648636"/>
          </a:xfrm>
          <a:prstGeom prst="rect">
            <a:avLst/>
          </a:prstGeom>
        </p:spPr>
      </p:pic>
      <p:pic>
        <p:nvPicPr>
          <p:cNvPr id="18" name="図 17" descr="アイコン&#10;&#10;自動的に生成された説明">
            <a:extLst>
              <a:ext uri="{FF2B5EF4-FFF2-40B4-BE49-F238E27FC236}">
                <a16:creationId xmlns:a16="http://schemas.microsoft.com/office/drawing/2014/main" id="{D22C96E2-724B-9EDB-B664-2964D3EB08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97918" y="3588953"/>
            <a:ext cx="1078446" cy="1648636"/>
          </a:xfrm>
          <a:prstGeom prst="rect">
            <a:avLst/>
          </a:prstGeom>
        </p:spPr>
      </p:pic>
      <p:pic>
        <p:nvPicPr>
          <p:cNvPr id="23" name="図 22" descr="男性の顔の絵&#10;&#10;低い精度で自動的に生成された説明">
            <a:extLst>
              <a:ext uri="{FF2B5EF4-FFF2-40B4-BE49-F238E27FC236}">
                <a16:creationId xmlns:a16="http://schemas.microsoft.com/office/drawing/2014/main" id="{251C760D-7A26-1BC1-0C64-D416DB4545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45479" y="1893187"/>
            <a:ext cx="1329962" cy="1687267"/>
          </a:xfrm>
          <a:prstGeom prst="rect">
            <a:avLst/>
          </a:prstGeom>
        </p:spPr>
      </p:pic>
      <p:pic>
        <p:nvPicPr>
          <p:cNvPr id="25" name="図 24" descr="男性の顔の絵&#10;&#10;低い精度で自動的に生成された説明">
            <a:extLst>
              <a:ext uri="{FF2B5EF4-FFF2-40B4-BE49-F238E27FC236}">
                <a16:creationId xmlns:a16="http://schemas.microsoft.com/office/drawing/2014/main" id="{611FA83C-D527-E40E-6719-974FC97F66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3184" y="2590101"/>
            <a:ext cx="1238670" cy="1689099"/>
          </a:xfrm>
          <a:prstGeom prst="rect">
            <a:avLst/>
          </a:prstGeom>
        </p:spPr>
      </p:pic>
      <p:pic>
        <p:nvPicPr>
          <p:cNvPr id="27" name="図 26" descr="ロゴ, アイコン&#10;&#10;自動的に生成された説明">
            <a:extLst>
              <a:ext uri="{FF2B5EF4-FFF2-40B4-BE49-F238E27FC236}">
                <a16:creationId xmlns:a16="http://schemas.microsoft.com/office/drawing/2014/main" id="{4116B2D4-F174-5DC5-4E42-5A5031D60B5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70841" y="4641628"/>
            <a:ext cx="941834" cy="810770"/>
          </a:xfrm>
          <a:prstGeom prst="rect">
            <a:avLst/>
          </a:prstGeom>
        </p:spPr>
      </p:pic>
      <p:pic>
        <p:nvPicPr>
          <p:cNvPr id="29" name="図 28" descr="アイコン&#10;&#10;自動的に生成された説明">
            <a:extLst>
              <a:ext uri="{FF2B5EF4-FFF2-40B4-BE49-F238E27FC236}">
                <a16:creationId xmlns:a16="http://schemas.microsoft.com/office/drawing/2014/main" id="{BD149170-ADBB-2C29-EF0B-A10DC01C43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0253" y="6045738"/>
            <a:ext cx="482939" cy="466120"/>
          </a:xfrm>
          <a:prstGeom prst="rect">
            <a:avLst/>
          </a:prstGeom>
        </p:spPr>
      </p:pic>
      <p:pic>
        <p:nvPicPr>
          <p:cNvPr id="31" name="図 30" descr="ホイール が含まれている画像&#10;&#10;自動的に生成された説明">
            <a:extLst>
              <a:ext uri="{FF2B5EF4-FFF2-40B4-BE49-F238E27FC236}">
                <a16:creationId xmlns:a16="http://schemas.microsoft.com/office/drawing/2014/main" id="{4799C9D8-D621-BE7A-E077-D623C849865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17612" y="2646097"/>
            <a:ext cx="1185160" cy="1141419"/>
          </a:xfrm>
          <a:prstGeom prst="rect">
            <a:avLst/>
          </a:prstGeom>
        </p:spPr>
      </p:pic>
      <p:sp>
        <p:nvSpPr>
          <p:cNvPr id="22"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16383534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図形, 円&#10;&#10;自動的に生成された説明">
            <a:extLst>
              <a:ext uri="{FF2B5EF4-FFF2-40B4-BE49-F238E27FC236}">
                <a16:creationId xmlns:a16="http://schemas.microsoft.com/office/drawing/2014/main" id="{0EFD3B41-1591-D692-A40E-D065D2C4DD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134" y="3452704"/>
            <a:ext cx="1569218" cy="1170215"/>
          </a:xfrm>
          <a:prstGeom prst="rect">
            <a:avLst/>
          </a:prstGeom>
        </p:spPr>
      </p:pic>
      <p:pic>
        <p:nvPicPr>
          <p:cNvPr id="22" name="図 21" descr="図形, 円&#10;&#10;自動的に生成された説明">
            <a:extLst>
              <a:ext uri="{FF2B5EF4-FFF2-40B4-BE49-F238E27FC236}">
                <a16:creationId xmlns:a16="http://schemas.microsoft.com/office/drawing/2014/main" id="{ADE39FB8-0226-7577-17EA-9A73BA46D6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198016" y="2204927"/>
            <a:ext cx="2270738" cy="1705423"/>
          </a:xfrm>
          <a:prstGeom prst="rect">
            <a:avLst/>
          </a:prstGeom>
        </p:spPr>
      </p:pic>
      <p:pic>
        <p:nvPicPr>
          <p:cNvPr id="19" name="図 18" descr="図形, 円&#10;&#10;自動的に生成された説明">
            <a:extLst>
              <a:ext uri="{FF2B5EF4-FFF2-40B4-BE49-F238E27FC236}">
                <a16:creationId xmlns:a16="http://schemas.microsoft.com/office/drawing/2014/main" id="{8CC0B06A-1D99-8050-1F80-0B07914D3A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52952" y="1906792"/>
            <a:ext cx="2213013" cy="1705423"/>
          </a:xfrm>
          <a:prstGeom prst="rect">
            <a:avLst/>
          </a:prstGeom>
        </p:spPr>
      </p:pic>
      <p:pic>
        <p:nvPicPr>
          <p:cNvPr id="9" name="図 8" descr="アイコン&#10;&#10;自動的に生成された説明">
            <a:extLst>
              <a:ext uri="{FF2B5EF4-FFF2-40B4-BE49-F238E27FC236}">
                <a16:creationId xmlns:a16="http://schemas.microsoft.com/office/drawing/2014/main" id="{B963F7C9-149B-5A47-9B5C-1A11CF2F850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1854" flipH="1">
            <a:off x="200565" y="2282808"/>
            <a:ext cx="1432569" cy="1105971"/>
          </a:xfrm>
          <a:prstGeom prst="rect">
            <a:avLst/>
          </a:prstGeom>
        </p:spPr>
      </p:pic>
      <p:pic>
        <p:nvPicPr>
          <p:cNvPr id="3" name="図 2" descr="アイコン&#10;&#10;自動的に生成された説明">
            <a:extLst>
              <a:ext uri="{FF2B5EF4-FFF2-40B4-BE49-F238E27FC236}">
                <a16:creationId xmlns:a16="http://schemas.microsoft.com/office/drawing/2014/main" id="{369747E0-1317-5F52-6413-AD5057088B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97267" y="2286741"/>
            <a:ext cx="1553605" cy="1179920"/>
          </a:xfrm>
          <a:prstGeom prst="rect">
            <a:avLst/>
          </a:prstGeom>
        </p:spPr>
      </p:pic>
      <p:sp>
        <p:nvSpPr>
          <p:cNvPr id="11" name="矢印: 右 10">
            <a:extLst>
              <a:ext uri="{FF2B5EF4-FFF2-40B4-BE49-F238E27FC236}">
                <a16:creationId xmlns:a16="http://schemas.microsoft.com/office/drawing/2014/main" id="{091F982F-6C5D-780D-DE90-136DC8C4DD83}"/>
              </a:ext>
            </a:extLst>
          </p:cNvPr>
          <p:cNvSpPr/>
          <p:nvPr/>
        </p:nvSpPr>
        <p:spPr>
          <a:xfrm>
            <a:off x="3866340" y="4761002"/>
            <a:ext cx="849676" cy="8787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14" name="図 13" descr="シャツ が含まれている画像&#10;&#10;自動的に生成された説明">
            <a:extLst>
              <a:ext uri="{FF2B5EF4-FFF2-40B4-BE49-F238E27FC236}">
                <a16:creationId xmlns:a16="http://schemas.microsoft.com/office/drawing/2014/main" id="{6463DE40-46B0-D33E-F1EE-3CCF9E1C08D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3607" y="3452704"/>
            <a:ext cx="1372881" cy="2856616"/>
          </a:xfrm>
          <a:prstGeom prst="rect">
            <a:avLst/>
          </a:prstGeom>
        </p:spPr>
      </p:pic>
      <p:pic>
        <p:nvPicPr>
          <p:cNvPr id="16" name="図 15" descr="選手, 男 が含まれている画像&#10;&#10;自動的に生成された説明">
            <a:extLst>
              <a:ext uri="{FF2B5EF4-FFF2-40B4-BE49-F238E27FC236}">
                <a16:creationId xmlns:a16="http://schemas.microsoft.com/office/drawing/2014/main" id="{0B0E93F7-9029-C962-5BA0-DD434517138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05303" y="3852416"/>
            <a:ext cx="2965961" cy="2234378"/>
          </a:xfrm>
          <a:prstGeom prst="rect">
            <a:avLst/>
          </a:prstGeom>
        </p:spPr>
      </p:pic>
      <p:sp>
        <p:nvSpPr>
          <p:cNvPr id="17" name="テキスト ボックス 16">
            <a:extLst>
              <a:ext uri="{FF2B5EF4-FFF2-40B4-BE49-F238E27FC236}">
                <a16:creationId xmlns:a16="http://schemas.microsoft.com/office/drawing/2014/main" id="{35B98B73-ACAE-14EF-AF6C-FE687C5E68C8}"/>
              </a:ext>
            </a:extLst>
          </p:cNvPr>
          <p:cNvSpPr txBox="1"/>
          <p:nvPr/>
        </p:nvSpPr>
        <p:spPr>
          <a:xfrm>
            <a:off x="4248934" y="2625407"/>
            <a:ext cx="2256131" cy="830997"/>
          </a:xfrm>
          <a:prstGeom prst="rect">
            <a:avLst/>
          </a:prstGeom>
          <a:noFill/>
        </p:spPr>
        <p:txBody>
          <a:bodyPr wrap="square" rtlCol="0">
            <a:spAutoFit/>
          </a:bodyPr>
          <a:lstStyle/>
          <a:p>
            <a:r>
              <a:rPr lang="ja-JP" altLang="en-US" sz="1600" b="1" dirty="0">
                <a:solidFill>
                  <a:schemeClr val="accent1"/>
                </a:solidFill>
                <a:latin typeface="游ゴシック" panose="020B0400000000000000" pitchFamily="50" charset="-128"/>
                <a:ea typeface="游ゴシック" panose="020B0400000000000000" pitchFamily="50" charset="-128"/>
              </a:rPr>
              <a:t>私は〇〇を目標にして</a:t>
            </a:r>
            <a:endParaRPr lang="en-US" altLang="ja-JP" sz="1600" b="1" dirty="0">
              <a:solidFill>
                <a:schemeClr val="accent1"/>
              </a:solidFill>
              <a:latin typeface="游ゴシック" panose="020B0400000000000000" pitchFamily="50" charset="-128"/>
              <a:ea typeface="游ゴシック" panose="020B0400000000000000" pitchFamily="50" charset="-128"/>
            </a:endParaRPr>
          </a:p>
          <a:p>
            <a:r>
              <a:rPr lang="ja-JP" altLang="en-US" sz="1600" b="1" dirty="0">
                <a:solidFill>
                  <a:schemeClr val="accent1"/>
                </a:solidFill>
                <a:latin typeface="游ゴシック" panose="020B0400000000000000" pitchFamily="50" charset="-128"/>
                <a:ea typeface="游ゴシック" panose="020B0400000000000000" pitchFamily="50" charset="-128"/>
              </a:rPr>
              <a:t>研修したいです！</a:t>
            </a:r>
          </a:p>
        </p:txBody>
      </p:sp>
      <p:sp>
        <p:nvSpPr>
          <p:cNvPr id="26" name="テキスト ボックス 25">
            <a:extLst>
              <a:ext uri="{FF2B5EF4-FFF2-40B4-BE49-F238E27FC236}">
                <a16:creationId xmlns:a16="http://schemas.microsoft.com/office/drawing/2014/main" id="{59636B21-0B43-1106-3D57-46E408ACDC3A}"/>
              </a:ext>
            </a:extLst>
          </p:cNvPr>
          <p:cNvSpPr txBox="1"/>
          <p:nvPr/>
        </p:nvSpPr>
        <p:spPr>
          <a:xfrm>
            <a:off x="467544" y="620688"/>
            <a:ext cx="8208912" cy="1446550"/>
          </a:xfrm>
          <a:prstGeom prst="rect">
            <a:avLst/>
          </a:prstGeom>
          <a:noFill/>
        </p:spPr>
        <p:txBody>
          <a:bodyPr wrap="square">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継続した修練に励む一方で、</a:t>
            </a:r>
          </a:p>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労働時間の超過をしないよう管理する事は大切です。</a:t>
            </a:r>
          </a:p>
          <a:p>
            <a:r>
              <a:rPr lang="ja-JP" altLang="en-US" sz="2400" b="1" dirty="0">
                <a:solidFill>
                  <a:schemeClr val="accent1"/>
                </a:solidFill>
                <a:latin typeface="游ゴシック" panose="020B0400000000000000" pitchFamily="50" charset="-128"/>
                <a:ea typeface="游ゴシック" panose="020B0400000000000000" pitchFamily="50" charset="-128"/>
              </a:rPr>
              <a:t>所定の労働時間内で効率的な</a:t>
            </a:r>
          </a:p>
          <a:p>
            <a:r>
              <a:rPr lang="ja-JP" altLang="en-US" sz="2400" b="1" dirty="0">
                <a:solidFill>
                  <a:schemeClr val="accent1"/>
                </a:solidFill>
                <a:latin typeface="游ゴシック" panose="020B0400000000000000" pitchFamily="50" charset="-128"/>
                <a:ea typeface="游ゴシック" panose="020B0400000000000000" pitchFamily="50" charset="-128"/>
              </a:rPr>
              <a:t>研修を目指しましょう。</a:t>
            </a:r>
          </a:p>
        </p:txBody>
      </p:sp>
      <p:sp>
        <p:nvSpPr>
          <p:cNvPr id="4" name="テキスト ボックス 3">
            <a:extLst>
              <a:ext uri="{FF2B5EF4-FFF2-40B4-BE49-F238E27FC236}">
                <a16:creationId xmlns:a16="http://schemas.microsoft.com/office/drawing/2014/main" id="{512ACC57-DCAD-2BD7-B3F1-47622AE776D2}"/>
              </a:ext>
            </a:extLst>
          </p:cNvPr>
          <p:cNvSpPr txBox="1"/>
          <p:nvPr/>
        </p:nvSpPr>
        <p:spPr>
          <a:xfrm>
            <a:off x="2268370" y="2586627"/>
            <a:ext cx="1211397" cy="523220"/>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終わらない</a:t>
            </a:r>
            <a:endParaRPr kumimoji="1"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自己研鑽</a:t>
            </a:r>
          </a:p>
        </p:txBody>
      </p:sp>
      <p:sp>
        <p:nvSpPr>
          <p:cNvPr id="5" name="テキスト ボックス 4">
            <a:extLst>
              <a:ext uri="{FF2B5EF4-FFF2-40B4-BE49-F238E27FC236}">
                <a16:creationId xmlns:a16="http://schemas.microsoft.com/office/drawing/2014/main" id="{ADAC8226-8C57-D7B7-5D49-78E62C9C6039}"/>
              </a:ext>
            </a:extLst>
          </p:cNvPr>
          <p:cNvSpPr txBox="1"/>
          <p:nvPr/>
        </p:nvSpPr>
        <p:spPr>
          <a:xfrm>
            <a:off x="255159" y="2618263"/>
            <a:ext cx="1211397" cy="307777"/>
          </a:xfrm>
          <a:prstGeom prst="rect">
            <a:avLst/>
          </a:prstGeom>
          <a:noFill/>
        </p:spPr>
        <p:txBody>
          <a:bodyPr wrap="square" rtlCol="0">
            <a:spAutoFit/>
          </a:bodyPr>
          <a:lstStyle/>
          <a:p>
            <a:pPr algn="ctr"/>
            <a:r>
              <a:rPr kumimoji="1" lang="ja-JP" altLang="en-US" sz="1400" b="1" dirty="0">
                <a:solidFill>
                  <a:schemeClr val="tx1">
                    <a:lumMod val="75000"/>
                    <a:lumOff val="25000"/>
                  </a:schemeClr>
                </a:solidFill>
                <a:latin typeface="游ゴシック" panose="020B0400000000000000" pitchFamily="50" charset="-128"/>
                <a:ea typeface="游ゴシック" panose="020B0400000000000000" pitchFamily="50" charset="-128"/>
              </a:rPr>
              <a:t>実技研修</a:t>
            </a:r>
          </a:p>
        </p:txBody>
      </p:sp>
      <p:sp>
        <p:nvSpPr>
          <p:cNvPr id="10" name="テキスト ボックス 9">
            <a:extLst>
              <a:ext uri="{FF2B5EF4-FFF2-40B4-BE49-F238E27FC236}">
                <a16:creationId xmlns:a16="http://schemas.microsoft.com/office/drawing/2014/main" id="{E123FFBD-D38B-41AD-7A32-CCCEAF5D881C}"/>
              </a:ext>
            </a:extLst>
          </p:cNvPr>
          <p:cNvSpPr txBox="1"/>
          <p:nvPr/>
        </p:nvSpPr>
        <p:spPr>
          <a:xfrm>
            <a:off x="6779322" y="2326578"/>
            <a:ext cx="2257174" cy="830997"/>
          </a:xfrm>
          <a:prstGeom prst="rect">
            <a:avLst/>
          </a:prstGeom>
          <a:noFill/>
        </p:spPr>
        <p:txBody>
          <a:bodyPr wrap="square" rtlCol="0">
            <a:spAutoFit/>
          </a:bodyPr>
          <a:lstStyle/>
          <a:p>
            <a:r>
              <a:rPr lang="ja-JP" altLang="en-US" sz="1600" b="1" dirty="0">
                <a:solidFill>
                  <a:schemeClr val="accent1"/>
                </a:solidFill>
                <a:latin typeface="游ゴシック" panose="020B0400000000000000" pitchFamily="50" charset="-128"/>
                <a:ea typeface="游ゴシック" panose="020B0400000000000000" pitchFamily="50" charset="-128"/>
              </a:rPr>
              <a:t>君の目標達成のために</a:t>
            </a:r>
          </a:p>
          <a:p>
            <a:r>
              <a:rPr lang="ja-JP" altLang="en-US" sz="1600" b="1" dirty="0">
                <a:solidFill>
                  <a:schemeClr val="accent1"/>
                </a:solidFill>
                <a:latin typeface="游ゴシック" panose="020B0400000000000000" pitchFamily="50" charset="-128"/>
                <a:ea typeface="游ゴシック" panose="020B0400000000000000" pitchFamily="50" charset="-128"/>
              </a:rPr>
              <a:t>サポートするよ。</a:t>
            </a:r>
          </a:p>
        </p:txBody>
      </p:sp>
      <p:sp>
        <p:nvSpPr>
          <p:cNvPr id="12" name="テキスト ボックス 11">
            <a:extLst>
              <a:ext uri="{FF2B5EF4-FFF2-40B4-BE49-F238E27FC236}">
                <a16:creationId xmlns:a16="http://schemas.microsoft.com/office/drawing/2014/main" id="{6E861DF1-A9E8-8079-FF10-0A2F6A02AC76}"/>
              </a:ext>
            </a:extLst>
          </p:cNvPr>
          <p:cNvSpPr txBox="1"/>
          <p:nvPr/>
        </p:nvSpPr>
        <p:spPr>
          <a:xfrm>
            <a:off x="2473348" y="3862576"/>
            <a:ext cx="1696970" cy="276999"/>
          </a:xfrm>
          <a:prstGeom prst="rect">
            <a:avLst/>
          </a:prstGeom>
          <a:noFill/>
        </p:spPr>
        <p:txBody>
          <a:bodyPr wrap="square" rtlCol="0">
            <a:spAutoFit/>
          </a:bodyPr>
          <a:lstStyle/>
          <a:p>
            <a:pPr algn="ct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休める時間がない！</a:t>
            </a:r>
          </a:p>
        </p:txBody>
      </p:sp>
      <p:sp>
        <p:nvSpPr>
          <p:cNvPr id="18" name="タイトル 1">
            <a:extLst>
              <a:ext uri="{FF2B5EF4-FFF2-40B4-BE49-F238E27FC236}">
                <a16:creationId xmlns:a16="http://schemas.microsoft.com/office/drawing/2014/main" id="{8BBFD0F4-2B19-B3CF-B9A9-82C7C865CB03}"/>
              </a:ext>
            </a:extLst>
          </p:cNvPr>
          <p:cNvSpPr txBox="1">
            <a:spLocks/>
          </p:cNvSpPr>
          <p:nvPr/>
        </p:nvSpPr>
        <p:spPr>
          <a:xfrm>
            <a:off x="5796136" y="6453335"/>
            <a:ext cx="3312000" cy="288000"/>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医師のプロフェッショナリズム</a:t>
            </a:r>
          </a:p>
        </p:txBody>
      </p:sp>
    </p:spTree>
    <p:extLst>
      <p:ext uri="{BB962C8B-B14F-4D97-AF65-F5344CB8AC3E}">
        <p14:creationId xmlns:p14="http://schemas.microsoft.com/office/powerpoint/2010/main" val="57709229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3853B615-9D74-BB07-EEFC-AB0C286EE6E1}"/>
              </a:ext>
            </a:extLst>
          </p:cNvPr>
          <p:cNvSpPr/>
          <p:nvPr/>
        </p:nvSpPr>
        <p:spPr>
          <a:xfrm rot="1185485">
            <a:off x="2485387" y="2659437"/>
            <a:ext cx="1076638" cy="1050556"/>
          </a:xfrm>
          <a:prstGeom prst="ellipse">
            <a:avLst/>
          </a:prstGeom>
          <a:solidFill>
            <a:schemeClr val="accent5">
              <a:lumMod val="20000"/>
              <a:lumOff val="80000"/>
              <a:alpha val="52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31F9C117-5C2B-B8C8-1BB6-A21CD8DAE2F7}"/>
              </a:ext>
            </a:extLst>
          </p:cNvPr>
          <p:cNvSpPr/>
          <p:nvPr/>
        </p:nvSpPr>
        <p:spPr>
          <a:xfrm rot="1185485">
            <a:off x="1382561" y="3548887"/>
            <a:ext cx="967704" cy="958375"/>
          </a:xfrm>
          <a:prstGeom prst="ellipse">
            <a:avLst/>
          </a:prstGeom>
          <a:solidFill>
            <a:srgbClr val="E7FCFD">
              <a:alpha val="91000"/>
            </a:srgb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DCE0AF7-DA5A-CA91-9D7C-3E80F9D594F3}"/>
              </a:ext>
            </a:extLst>
          </p:cNvPr>
          <p:cNvSpPr/>
          <p:nvPr/>
        </p:nvSpPr>
        <p:spPr>
          <a:xfrm rot="1185485">
            <a:off x="415113" y="1343571"/>
            <a:ext cx="1921145" cy="1916734"/>
          </a:xfrm>
          <a:prstGeom prst="ellipse">
            <a:avLst/>
          </a:prstGeom>
          <a:solidFill>
            <a:schemeClr val="tx2">
              <a:lumMod val="20000"/>
              <a:lumOff val="80000"/>
              <a:alpha val="39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D4171385-0BF9-3CA8-48A7-8AD1D25F160E}"/>
              </a:ext>
            </a:extLst>
          </p:cNvPr>
          <p:cNvSpPr txBox="1"/>
          <p:nvPr/>
        </p:nvSpPr>
        <p:spPr>
          <a:xfrm>
            <a:off x="755576" y="3625860"/>
            <a:ext cx="8064896" cy="523220"/>
          </a:xfrm>
          <a:prstGeom prst="rect">
            <a:avLst/>
          </a:prstGeom>
          <a:noFill/>
        </p:spPr>
        <p:txBody>
          <a:bodyPr wrap="square">
            <a:spAutoFit/>
          </a:bodyPr>
          <a:lstStyle/>
          <a:p>
            <a:pPr>
              <a:tabLst>
                <a:tab pos="5502275" algn="l"/>
              </a:tabLst>
            </a:pPr>
            <a:r>
              <a:rPr kumimoji="0" lang="ja-JP" altLang="en-US" sz="28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
        <p:nvSpPr>
          <p:cNvPr id="3" name="テキスト ボックス 2">
            <a:extLst>
              <a:ext uri="{FF2B5EF4-FFF2-40B4-BE49-F238E27FC236}">
                <a16:creationId xmlns:a16="http://schemas.microsoft.com/office/drawing/2014/main" id="{DE38A797-0C38-E295-7B0D-DFFA9275AF27}"/>
              </a:ext>
            </a:extLst>
          </p:cNvPr>
          <p:cNvSpPr txBox="1"/>
          <p:nvPr/>
        </p:nvSpPr>
        <p:spPr>
          <a:xfrm>
            <a:off x="755576" y="2420888"/>
            <a:ext cx="7200800" cy="954107"/>
          </a:xfrm>
          <a:prstGeom prst="rect">
            <a:avLst/>
          </a:prstGeom>
          <a:noFill/>
        </p:spPr>
        <p:txBody>
          <a:bodyPr wrap="square">
            <a:spAutoFit/>
          </a:bodyPr>
          <a:lstStyle/>
          <a:p>
            <a:pPr marL="152400" indent="-152400"/>
            <a:r>
              <a:rPr lang="ja-JP" altLang="en-US"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医師の働き方改革</a:t>
            </a:r>
            <a:endParaRPr lang="en-US" altLang="ja-JP" sz="32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r>
              <a:rPr lang="ja-JP" altLang="en-US"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rPr>
              <a:t>～患者さんと医師の未来のために～</a:t>
            </a:r>
            <a:endParaRPr lang="en-US" altLang="ja-JP" sz="2400" b="1" kern="100" dirty="0">
              <a:solidFill>
                <a:srgbClr val="0070C0"/>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2" name="正方形/長方形 1">
            <a:extLst>
              <a:ext uri="{FF2B5EF4-FFF2-40B4-BE49-F238E27FC236}">
                <a16:creationId xmlns:a16="http://schemas.microsoft.com/office/drawing/2014/main" id="{4485DFA2-8976-9967-6BA9-C40945ED1EFD}"/>
              </a:ext>
            </a:extLst>
          </p:cNvPr>
          <p:cNvSpPr/>
          <p:nvPr/>
        </p:nvSpPr>
        <p:spPr>
          <a:xfrm>
            <a:off x="0" y="6470453"/>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9371B26D-B052-2601-00EB-5D4572FD40EA}"/>
              </a:ext>
            </a:extLst>
          </p:cNvPr>
          <p:cNvSpPr/>
          <p:nvPr/>
        </p:nvSpPr>
        <p:spPr>
          <a:xfrm>
            <a:off x="0" y="357078"/>
            <a:ext cx="9144000" cy="38722"/>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69353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BBF257F-CDED-DD11-0200-FD7F5E936EED}"/>
              </a:ext>
            </a:extLst>
          </p:cNvPr>
          <p:cNvSpPr txBox="1"/>
          <p:nvPr/>
        </p:nvSpPr>
        <p:spPr>
          <a:xfrm>
            <a:off x="467544" y="559432"/>
            <a:ext cx="8496944"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医療現場でもハラスメントが起きることがあります。</a:t>
            </a:r>
          </a:p>
        </p:txBody>
      </p:sp>
      <p:sp>
        <p:nvSpPr>
          <p:cNvPr id="2" name="テキスト ボックス 1">
            <a:extLst>
              <a:ext uri="{FF2B5EF4-FFF2-40B4-BE49-F238E27FC236}">
                <a16:creationId xmlns:a16="http://schemas.microsoft.com/office/drawing/2014/main" id="{53F883EE-2355-354D-A8FC-AEF198B93FCB}"/>
              </a:ext>
            </a:extLst>
          </p:cNvPr>
          <p:cNvSpPr txBox="1"/>
          <p:nvPr/>
        </p:nvSpPr>
        <p:spPr>
          <a:xfrm>
            <a:off x="569339" y="1860512"/>
            <a:ext cx="7272808"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例えば</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a:t>
            </a: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パワーハラスメント</a:t>
            </a:r>
            <a:endParaRPr kumimoji="1" lang="en-US" altLang="ja-JP" sz="2400" b="1" i="0" u="none" strike="sng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セクシュアルハラスメント</a:t>
            </a: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　妊娠・出産・育児休業等に関するハラスメント</a:t>
            </a:r>
            <a:endParaRPr kumimoji="1" lang="en-US" altLang="ja-JP" sz="2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があります。</a:t>
            </a:r>
          </a:p>
        </p:txBody>
      </p:sp>
      <p:pic>
        <p:nvPicPr>
          <p:cNvPr id="13" name="図 12" descr="光 が含まれている画像&#10;&#10;自動的に生成された説明">
            <a:extLst>
              <a:ext uri="{FF2B5EF4-FFF2-40B4-BE49-F238E27FC236}">
                <a16:creationId xmlns:a16="http://schemas.microsoft.com/office/drawing/2014/main" id="{499A3108-6012-2471-AB33-0356D25039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301" y="4731312"/>
            <a:ext cx="1661750" cy="1506000"/>
          </a:xfrm>
          <a:prstGeom prst="rect">
            <a:avLst/>
          </a:prstGeom>
        </p:spPr>
      </p:pic>
      <p:sp>
        <p:nvSpPr>
          <p:cNvPr id="4"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6415023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511E119F-5FF8-8991-8FE1-F473DB05A6FD}"/>
              </a:ext>
            </a:extLst>
          </p:cNvPr>
          <p:cNvSpPr txBox="1"/>
          <p:nvPr/>
        </p:nvSpPr>
        <p:spPr>
          <a:xfrm>
            <a:off x="474305" y="1916832"/>
            <a:ext cx="8208912"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すべての企業は相談窓口の設置などを含めた、ハラスメント対策を講じる義務があります。</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ハラスメントにあったときは、自分の所属する機関の相談窓口に相談しましょう。</a:t>
            </a:r>
            <a:endParaRPr kumimoji="1" lang="en-US" altLang="ja-JP" sz="20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rPr>
              <a:t>講ずべき措置の詳細は「あかるい職場応援団」をご覧ください。</a:t>
            </a:r>
            <a:endParaRPr kumimoji="1" lang="en-US" altLang="ja-JP" sz="1400" b="1" i="0" u="none" strike="noStrike" kern="1200" cap="none" spc="0" normalizeH="0" baseline="0" noProof="0" dirty="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hlinkClick r:id="rId3"/>
              </a:rPr>
              <a:t>https://www.no-harassment.mhlw.go.jp/law-measure</a:t>
            </a:r>
            <a:endParaRPr kumimoji="1" lang="en-US" altLang="ja-JP"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BBF257F-CDED-DD11-0200-FD7F5E936EED}"/>
              </a:ext>
            </a:extLst>
          </p:cNvPr>
          <p:cNvSpPr txBox="1"/>
          <p:nvPr/>
        </p:nvSpPr>
        <p:spPr>
          <a:xfrm>
            <a:off x="474305" y="419472"/>
            <a:ext cx="8208912"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ハラスメントにあったら、まずは相談しましょう</a:t>
            </a:r>
          </a:p>
        </p:txBody>
      </p:sp>
      <p:pic>
        <p:nvPicPr>
          <p:cNvPr id="7" name="図 6" descr="ウィンドウ が含まれている画像&#10;&#10;自動的に生成された説明">
            <a:extLst>
              <a:ext uri="{FF2B5EF4-FFF2-40B4-BE49-F238E27FC236}">
                <a16:creationId xmlns:a16="http://schemas.microsoft.com/office/drawing/2014/main" id="{A8D2A49B-D804-DD0C-DF02-70EA5EBD6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3871859"/>
            <a:ext cx="1550370" cy="2430144"/>
          </a:xfrm>
          <a:prstGeom prst="rect">
            <a:avLst/>
          </a:prstGeom>
        </p:spPr>
      </p:pic>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8827953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7" y="577800"/>
            <a:ext cx="5689723" cy="369332"/>
          </a:xfrm>
          <a:prstGeom prst="rect">
            <a:avLst/>
          </a:prstGeom>
          <a:noFill/>
        </p:spPr>
        <p:txBody>
          <a:bodyPr wrap="square" rtlCol="0">
            <a:spAutoFit/>
          </a:bodyPr>
          <a:lstStyle/>
          <a:p>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相談窓口に相談するときには、</a:t>
            </a: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809409" y="1032705"/>
            <a:ext cx="7525183" cy="954107"/>
          </a:xfrm>
          <a:prstGeom prst="rect">
            <a:avLst/>
          </a:prstGeom>
          <a:noFill/>
        </p:spPr>
        <p:txBody>
          <a:bodyPr wrap="square" rtlCol="0">
            <a:spAutoFit/>
          </a:bodyPr>
          <a:lstStyle/>
          <a:p>
            <a:r>
              <a:rPr lang="ja-JP" altLang="en-US" sz="2800" b="1" dirty="0">
                <a:solidFill>
                  <a:schemeClr val="accent1"/>
                </a:solidFill>
                <a:latin typeface="游ゴシック" panose="020B0400000000000000" pitchFamily="50" charset="-128"/>
                <a:ea typeface="游ゴシック" panose="020B0400000000000000" pitchFamily="50" charset="-128"/>
              </a:rPr>
              <a:t>以下のような事実関係を整理することも大切です。</a:t>
            </a:r>
            <a:endParaRPr lang="en-US" altLang="ja-JP" sz="2800" b="1" dirty="0">
              <a:solidFill>
                <a:schemeClr val="bg2">
                  <a:lumMod val="25000"/>
                </a:schemeClr>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E018828D-8AFE-7667-76E0-867A873D2C6A}"/>
              </a:ext>
            </a:extLst>
          </p:cNvPr>
          <p:cNvSpPr txBox="1"/>
          <p:nvPr/>
        </p:nvSpPr>
        <p:spPr>
          <a:xfrm>
            <a:off x="899592" y="2348880"/>
            <a:ext cx="6532932" cy="2862322"/>
          </a:xfrm>
          <a:prstGeom prst="rect">
            <a:avLst/>
          </a:prstGeom>
          <a:noFill/>
        </p:spPr>
        <p:txBody>
          <a:bodyPr wrap="square" rtlCol="0">
            <a:spAutoFit/>
          </a:bodyPr>
          <a:lstStyle/>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ハラスメントだと感じたことが起こった日時</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endPar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どこで起こったのか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どのようなことを言われたのか、強要されたのか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4,</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誰に言われたのか、強要されたのか</a:t>
            </a:r>
          </a:p>
          <a:p>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5,</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　そのとき、誰がみていたか</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7" name="図 6"/>
          <p:cNvPicPr>
            <a:picLocks noChangeAspect="1"/>
          </p:cNvPicPr>
          <p:nvPr/>
        </p:nvPicPr>
        <p:blipFill>
          <a:blip r:embed="rId3"/>
          <a:stretch>
            <a:fillRect/>
          </a:stretch>
        </p:blipFill>
        <p:spPr>
          <a:xfrm>
            <a:off x="7048225" y="4005064"/>
            <a:ext cx="1286367" cy="2133785"/>
          </a:xfrm>
          <a:prstGeom prst="rect">
            <a:avLst/>
          </a:prstGeom>
        </p:spPr>
      </p:pic>
      <p:sp>
        <p:nvSpPr>
          <p:cNvPr id="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99535763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682476" y="521180"/>
            <a:ext cx="71097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自分の所属する機関に窓口がない、相談するのが不安な場合は</a:t>
            </a:r>
            <a:r>
              <a:rPr kumimoji="1" lang="en-US" altLang="ja-JP"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endParaRPr kumimoji="1" lang="en-US" altLang="ja-JP" sz="3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13E8E458-A71D-1A86-9C84-8F545DE495F0}"/>
              </a:ext>
            </a:extLst>
          </p:cNvPr>
          <p:cNvSpPr txBox="1"/>
          <p:nvPr/>
        </p:nvSpPr>
        <p:spPr>
          <a:xfrm>
            <a:off x="956224" y="983630"/>
            <a:ext cx="723155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srgbClr val="4F81BD"/>
                </a:solidFill>
                <a:effectLst/>
                <a:uLnTx/>
                <a:uFillTx/>
                <a:latin typeface="游ゴシック" panose="020B0400000000000000" pitchFamily="50" charset="-128"/>
                <a:ea typeface="游ゴシック" panose="020B0400000000000000" pitchFamily="50" charset="-128"/>
                <a:cs typeface="+mn-cs"/>
              </a:rPr>
              <a:t>公的な機関に相談する</a:t>
            </a:r>
            <a:r>
              <a:rPr kumimoji="1" lang="ja-JP" altLang="en-US"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こともできます。</a:t>
            </a:r>
            <a:endParaRPr kumimoji="1" lang="en-US" altLang="ja-JP" sz="3200" b="1" i="0" u="none" strike="noStrike" kern="1200" cap="none" spc="0" normalizeH="0" baseline="0" noProof="0" dirty="0">
              <a:ln>
                <a:noFill/>
              </a:ln>
              <a:solidFill>
                <a:srgbClr val="EEECE1">
                  <a:lumMod val="25000"/>
                </a:srgbClr>
              </a:solidFill>
              <a:effectLst/>
              <a:uLnTx/>
              <a:uFillTx/>
              <a:latin typeface="游ゴシック" panose="020B0400000000000000" pitchFamily="50" charset="-128"/>
              <a:ea typeface="游ゴシック" panose="020B0400000000000000" pitchFamily="50" charset="-128"/>
              <a:cs typeface="+mn-cs"/>
            </a:endParaRPr>
          </a:p>
        </p:txBody>
      </p:sp>
      <p:sp>
        <p:nvSpPr>
          <p:cNvPr id="27" name="テキスト ボックス 26">
            <a:extLst>
              <a:ext uri="{FF2B5EF4-FFF2-40B4-BE49-F238E27FC236}">
                <a16:creationId xmlns:a16="http://schemas.microsoft.com/office/drawing/2014/main" id="{5C7B9B4E-B1E6-2DC3-34FA-0EFBAB8DFA56}"/>
              </a:ext>
            </a:extLst>
          </p:cNvPr>
          <p:cNvSpPr txBox="1"/>
          <p:nvPr/>
        </p:nvSpPr>
        <p:spPr>
          <a:xfrm>
            <a:off x="1676117" y="1988840"/>
            <a:ext cx="611612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総合労働相談コーナー</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、雇用環境・均等部（室）</a:t>
            </a:r>
            <a:endParaRPr kumimoji="0"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a:t>
            </a: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労働局</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、労働基準監督署）</a:t>
            </a:r>
            <a:endParaRPr kumimoji="1" lang="ja-JP" altLang="en-US" sz="32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29" name="テキスト ボックス 28">
            <a:extLst>
              <a:ext uri="{FF2B5EF4-FFF2-40B4-BE49-F238E27FC236}">
                <a16:creationId xmlns:a16="http://schemas.microsoft.com/office/drawing/2014/main" id="{3ABDDB13-31B1-52CB-6333-F0040E74E287}"/>
              </a:ext>
            </a:extLst>
          </p:cNvPr>
          <p:cNvSpPr txBox="1"/>
          <p:nvPr/>
        </p:nvSpPr>
        <p:spPr>
          <a:xfrm>
            <a:off x="1651786" y="2882355"/>
            <a:ext cx="647689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個別労働紛争の解決のためのあっせん</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（都道府県労働局）</a:t>
            </a:r>
            <a:endParaRPr kumimoji="1"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497118BC-F150-CF2B-A9B6-C9B85FD18CBD}"/>
              </a:ext>
            </a:extLst>
          </p:cNvPr>
          <p:cNvSpPr txBox="1"/>
          <p:nvPr/>
        </p:nvSpPr>
        <p:spPr>
          <a:xfrm>
            <a:off x="1651786" y="3863207"/>
            <a:ext cx="4708476" cy="400110"/>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法テラス(日本司法支援センター)</a:t>
            </a:r>
          </a:p>
        </p:txBody>
      </p:sp>
      <p:sp>
        <p:nvSpPr>
          <p:cNvPr id="32" name="テキスト ボックス 31">
            <a:extLst>
              <a:ext uri="{FF2B5EF4-FFF2-40B4-BE49-F238E27FC236}">
                <a16:creationId xmlns:a16="http://schemas.microsoft.com/office/drawing/2014/main" id="{A1D138AE-4727-5416-8F32-1FCACA2CEE09}"/>
              </a:ext>
            </a:extLst>
          </p:cNvPr>
          <p:cNvSpPr txBox="1"/>
          <p:nvPr/>
        </p:nvSpPr>
        <p:spPr>
          <a:xfrm>
            <a:off x="1661023" y="4618953"/>
            <a:ext cx="6968596" cy="70788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みんなの人権110番</a:t>
            </a:r>
            <a:r>
              <a:rPr kumimoji="0" lang="ja-JP" altLang="en-US"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　</a:t>
            </a:r>
            <a:endParaRPr kumimoji="0" lang="en-US"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rPr>
              <a:t>全国共通人権相談ダイヤル</a:t>
            </a:r>
            <a:endParaRPr kumimoji="0" lang="ja-JP" altLang="ja-JP" sz="3200" b="1" i="0" u="none" strike="noStrike" kern="1200" cap="none" spc="0" normalizeH="0" baseline="0" noProof="0" dirty="0">
              <a:ln>
                <a:noFill/>
              </a:ln>
              <a:solidFill>
                <a:srgbClr val="404040"/>
              </a:solidFill>
              <a:effectLst/>
              <a:uLnTx/>
              <a:uFillTx/>
              <a:latin typeface="游ゴシック" panose="020B0400000000000000" pitchFamily="50" charset="-128"/>
              <a:ea typeface="游ゴシック" panose="020B0400000000000000" pitchFamily="50" charset="-128"/>
              <a:cs typeface="+mn-cs"/>
            </a:endParaRPr>
          </a:p>
        </p:txBody>
      </p:sp>
      <p:sp>
        <p:nvSpPr>
          <p:cNvPr id="34" name="テキスト ボックス 33">
            <a:extLst>
              <a:ext uri="{FF2B5EF4-FFF2-40B4-BE49-F238E27FC236}">
                <a16:creationId xmlns:a16="http://schemas.microsoft.com/office/drawing/2014/main" id="{7A630F5E-B3BC-8717-E0FD-BA1B54702A49}"/>
              </a:ext>
            </a:extLst>
          </p:cNvPr>
          <p:cNvSpPr txBox="1"/>
          <p:nvPr/>
        </p:nvSpPr>
        <p:spPr>
          <a:xfrm>
            <a:off x="1685353" y="5575521"/>
            <a:ext cx="3779708"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ハラスメント悩み相談室</a:t>
            </a:r>
          </a:p>
        </p:txBody>
      </p:sp>
      <p:pic>
        <p:nvPicPr>
          <p:cNvPr id="9" name="図 8" descr="アイコン&#10;&#10;自動的に生成された説明">
            <a:extLst>
              <a:ext uri="{FF2B5EF4-FFF2-40B4-BE49-F238E27FC236}">
                <a16:creationId xmlns:a16="http://schemas.microsoft.com/office/drawing/2014/main" id="{04478E31-3DAD-B936-5335-56F0DCFF92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5464323"/>
            <a:ext cx="565408" cy="496619"/>
          </a:xfrm>
          <a:prstGeom prst="rect">
            <a:avLst/>
          </a:prstGeom>
        </p:spPr>
      </p:pic>
      <p:pic>
        <p:nvPicPr>
          <p:cNvPr id="14" name="図 13" descr="アイコン&#10;&#10;自動的に生成された説明">
            <a:extLst>
              <a:ext uri="{FF2B5EF4-FFF2-40B4-BE49-F238E27FC236}">
                <a16:creationId xmlns:a16="http://schemas.microsoft.com/office/drawing/2014/main" id="{0A5DFAD3-E7E4-0E2A-72B1-063937327C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1889992"/>
            <a:ext cx="565408" cy="496619"/>
          </a:xfrm>
          <a:prstGeom prst="rect">
            <a:avLst/>
          </a:prstGeom>
        </p:spPr>
      </p:pic>
      <p:pic>
        <p:nvPicPr>
          <p:cNvPr id="15" name="図 14" descr="アイコン&#10;&#10;自動的に生成された説明">
            <a:extLst>
              <a:ext uri="{FF2B5EF4-FFF2-40B4-BE49-F238E27FC236}">
                <a16:creationId xmlns:a16="http://schemas.microsoft.com/office/drawing/2014/main" id="{29B4538D-96FC-21E9-7856-8BF04C6C29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809080"/>
            <a:ext cx="565408" cy="496619"/>
          </a:xfrm>
          <a:prstGeom prst="rect">
            <a:avLst/>
          </a:prstGeom>
        </p:spPr>
      </p:pic>
      <p:pic>
        <p:nvPicPr>
          <p:cNvPr id="16" name="図 15" descr="アイコン&#10;&#10;自動的に生成された説明">
            <a:extLst>
              <a:ext uri="{FF2B5EF4-FFF2-40B4-BE49-F238E27FC236}">
                <a16:creationId xmlns:a16="http://schemas.microsoft.com/office/drawing/2014/main" id="{949086F6-EFC8-F324-5770-CD403FACD9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3751347"/>
            <a:ext cx="565408" cy="496619"/>
          </a:xfrm>
          <a:prstGeom prst="rect">
            <a:avLst/>
          </a:prstGeom>
        </p:spPr>
      </p:pic>
      <p:pic>
        <p:nvPicPr>
          <p:cNvPr id="17" name="図 16" descr="アイコン&#10;&#10;自動的に生成された説明">
            <a:extLst>
              <a:ext uri="{FF2B5EF4-FFF2-40B4-BE49-F238E27FC236}">
                <a16:creationId xmlns:a16="http://schemas.microsoft.com/office/drawing/2014/main" id="{E0319B12-9B23-5384-2BF1-3511E785E6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639070"/>
            <a:ext cx="565408" cy="496619"/>
          </a:xfrm>
          <a:prstGeom prst="rect">
            <a:avLst/>
          </a:prstGeom>
        </p:spPr>
      </p:pic>
      <p:pic>
        <p:nvPicPr>
          <p:cNvPr id="19" name="図 18" descr="ウィンドウ が含まれている画像&#10;&#10;自動的に生成された説明">
            <a:extLst>
              <a:ext uri="{FF2B5EF4-FFF2-40B4-BE49-F238E27FC236}">
                <a16:creationId xmlns:a16="http://schemas.microsoft.com/office/drawing/2014/main" id="{A8D2A49B-D804-DD0C-DF02-70EA5EBD6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3019" y="3683339"/>
            <a:ext cx="1536294" cy="2408079"/>
          </a:xfrm>
          <a:prstGeom prst="rect">
            <a:avLst/>
          </a:prstGeom>
        </p:spPr>
      </p:pic>
      <p:sp>
        <p:nvSpPr>
          <p:cNvPr id="18"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78236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図 26" descr="アイコン&#10;&#10;自動的に生成された説明">
            <a:extLst>
              <a:ext uri="{FF2B5EF4-FFF2-40B4-BE49-F238E27FC236}">
                <a16:creationId xmlns:a16="http://schemas.microsoft.com/office/drawing/2014/main" id="{A9056243-E4E8-F651-B67B-31A4E4E01A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465970" y="1516697"/>
            <a:ext cx="2871857" cy="2151003"/>
          </a:xfrm>
          <a:prstGeom prst="rect">
            <a:avLst/>
          </a:prstGeom>
        </p:spPr>
      </p:pic>
      <p:pic>
        <p:nvPicPr>
          <p:cNvPr id="26" name="図 25" descr="アイコン&#10;&#10;自動的に生成された説明">
            <a:extLst>
              <a:ext uri="{FF2B5EF4-FFF2-40B4-BE49-F238E27FC236}">
                <a16:creationId xmlns:a16="http://schemas.microsoft.com/office/drawing/2014/main" id="{33F8891E-9A53-6ABE-64DE-7D08292A60B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20895" y="3898145"/>
            <a:ext cx="3103967" cy="2324851"/>
          </a:xfrm>
          <a:prstGeom prst="rect">
            <a:avLst/>
          </a:prstGeom>
        </p:spPr>
      </p:pic>
      <p:sp>
        <p:nvSpPr>
          <p:cNvPr id="12" name="正方形/長方形 11">
            <a:extLst>
              <a:ext uri="{FF2B5EF4-FFF2-40B4-BE49-F238E27FC236}">
                <a16:creationId xmlns:a16="http://schemas.microsoft.com/office/drawing/2014/main" id="{68707BD2-0B21-64D3-69C1-CB6EB1B2F1BA}"/>
              </a:ext>
            </a:extLst>
          </p:cNvPr>
          <p:cNvSpPr/>
          <p:nvPr/>
        </p:nvSpPr>
        <p:spPr>
          <a:xfrm rot="1416594">
            <a:off x="1983241" y="1993664"/>
            <a:ext cx="276226" cy="3788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7B18541B-12C8-338D-4D31-CE86BE0623A0}"/>
              </a:ext>
            </a:extLst>
          </p:cNvPr>
          <p:cNvSpPr txBox="1"/>
          <p:nvPr/>
        </p:nvSpPr>
        <p:spPr>
          <a:xfrm>
            <a:off x="3644111" y="2106780"/>
            <a:ext cx="2515573" cy="830997"/>
          </a:xfrm>
          <a:prstGeom prst="rect">
            <a:avLst/>
          </a:prstGeom>
          <a:noFill/>
        </p:spPr>
        <p:txBody>
          <a:bodyPr wrap="square" rtlCol="0">
            <a:spAutoFit/>
          </a:bodyPr>
          <a:lstStyle/>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先生疲れてそうだな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今日の私の手術、</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大丈夫かな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p:txBody>
      </p:sp>
      <p:sp>
        <p:nvSpPr>
          <p:cNvPr id="19" name="テキスト ボックス 18">
            <a:extLst>
              <a:ext uri="{FF2B5EF4-FFF2-40B4-BE49-F238E27FC236}">
                <a16:creationId xmlns:a16="http://schemas.microsoft.com/office/drawing/2014/main" id="{D83C3F8C-5EFB-C30C-B325-4473DBF95E31}"/>
              </a:ext>
            </a:extLst>
          </p:cNvPr>
          <p:cNvSpPr txBox="1"/>
          <p:nvPr/>
        </p:nvSpPr>
        <p:spPr>
          <a:xfrm>
            <a:off x="528901" y="4276422"/>
            <a:ext cx="3219379" cy="1323439"/>
          </a:xfrm>
          <a:prstGeom prst="rect">
            <a:avLst/>
          </a:prstGeom>
          <a:noFill/>
        </p:spPr>
        <p:txBody>
          <a:bodyPr wrap="square" rtlCol="0">
            <a:spAutoFit/>
          </a:bodyPr>
          <a:lstStyle/>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先生しかできる人は</a:t>
            </a:r>
            <a:endPar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いないのかな</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診察が早く終われる</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ようにしないと、</a:t>
            </a:r>
            <a:endPar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pPr algn="ctr"/>
            <a:r>
              <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先生も休めないよな</a:t>
            </a:r>
            <a:r>
              <a:rPr kumimoji="1"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kumimoji="1"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3" name="図 2" descr="時計 が含まれている画像&#10;&#10;自動的に生成された説明">
            <a:extLst>
              <a:ext uri="{FF2B5EF4-FFF2-40B4-BE49-F238E27FC236}">
                <a16:creationId xmlns:a16="http://schemas.microsoft.com/office/drawing/2014/main" id="{1408502A-9B09-AAE8-A67C-F1718E058B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51967" y="3755955"/>
            <a:ext cx="1597020" cy="2653512"/>
          </a:xfrm>
          <a:prstGeom prst="rect">
            <a:avLst/>
          </a:prstGeom>
        </p:spPr>
      </p:pic>
      <p:pic>
        <p:nvPicPr>
          <p:cNvPr id="5" name="図 4" descr="時計, 男 が含まれている画像&#10;&#10;自動的に生成された説明">
            <a:extLst>
              <a:ext uri="{FF2B5EF4-FFF2-40B4-BE49-F238E27FC236}">
                <a16:creationId xmlns:a16="http://schemas.microsoft.com/office/drawing/2014/main" id="{D02FE73E-BC22-1287-766E-C9F87851A9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24862" y="3732719"/>
            <a:ext cx="1758371" cy="2634460"/>
          </a:xfrm>
          <a:prstGeom prst="rect">
            <a:avLst/>
          </a:prstGeom>
        </p:spPr>
      </p:pic>
      <p:pic>
        <p:nvPicPr>
          <p:cNvPr id="9" name="図 8">
            <a:extLst>
              <a:ext uri="{FF2B5EF4-FFF2-40B4-BE49-F238E27FC236}">
                <a16:creationId xmlns:a16="http://schemas.microsoft.com/office/drawing/2014/main" id="{8B218118-C1E8-A690-61DE-CD111B1D0B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3005" y="1556792"/>
            <a:ext cx="1350106" cy="2244682"/>
          </a:xfrm>
          <a:prstGeom prst="rect">
            <a:avLst/>
          </a:prstGeom>
        </p:spPr>
      </p:pic>
      <p:pic>
        <p:nvPicPr>
          <p:cNvPr id="14" name="図 13" descr="コンピュータ が含まれている画像&#10;&#10;自動的に生成された説明">
            <a:extLst>
              <a:ext uri="{FF2B5EF4-FFF2-40B4-BE49-F238E27FC236}">
                <a16:creationId xmlns:a16="http://schemas.microsoft.com/office/drawing/2014/main" id="{2A8002FF-C4F9-0781-EC4C-EF249EE398E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1669" y="1556792"/>
            <a:ext cx="2338153" cy="2243170"/>
          </a:xfrm>
          <a:prstGeom prst="rect">
            <a:avLst/>
          </a:prstGeom>
        </p:spPr>
      </p:pic>
      <p:sp>
        <p:nvSpPr>
          <p:cNvPr id="2" name="テキスト ボックス 1">
            <a:extLst>
              <a:ext uri="{FF2B5EF4-FFF2-40B4-BE49-F238E27FC236}">
                <a16:creationId xmlns:a16="http://schemas.microsoft.com/office/drawing/2014/main" id="{67F7FC97-1CA0-BEC6-A7FD-270D16E881F0}"/>
              </a:ext>
            </a:extLst>
          </p:cNvPr>
          <p:cNvSpPr txBox="1"/>
          <p:nvPr/>
        </p:nvSpPr>
        <p:spPr>
          <a:xfrm>
            <a:off x="729456" y="585008"/>
            <a:ext cx="7685086" cy="584775"/>
          </a:xfrm>
          <a:prstGeom prst="rect">
            <a:avLst/>
          </a:prstGeom>
          <a:noFill/>
        </p:spPr>
        <p:txBody>
          <a:bodyPr wrap="square">
            <a:spAutoFit/>
          </a:bodyPr>
          <a:lstStyle/>
          <a:p>
            <a:pPr marL="152400" indent="-152400" algn="ct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患者さんも</a:t>
            </a: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不安に感じているかもしれません。</a:t>
            </a:r>
            <a:endParaRPr lang="ja-JP" altLang="en-US"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42770510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E97AC1A-710D-2533-2892-447CF56242D4}"/>
              </a:ext>
            </a:extLst>
          </p:cNvPr>
          <p:cNvSpPr txBox="1"/>
          <p:nvPr/>
        </p:nvSpPr>
        <p:spPr>
          <a:xfrm>
            <a:off x="1727139" y="558704"/>
            <a:ext cx="5689723" cy="369332"/>
          </a:xfrm>
          <a:prstGeom prst="rect">
            <a:avLst/>
          </a:prstGeom>
          <a:noFill/>
        </p:spPr>
        <p:txBody>
          <a:bodyPr wrap="square" rtlCol="0">
            <a:spAutoFit/>
          </a:bodyPr>
          <a:lstStyle/>
          <a:p>
            <a:pPr algn="ct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労働者である医師には、</a:t>
            </a:r>
          </a:p>
        </p:txBody>
      </p:sp>
      <p:sp>
        <p:nvSpPr>
          <p:cNvPr id="3" name="テキスト ボックス 2">
            <a:extLst>
              <a:ext uri="{FF2B5EF4-FFF2-40B4-BE49-F238E27FC236}">
                <a16:creationId xmlns:a16="http://schemas.microsoft.com/office/drawing/2014/main" id="{3A7DFE9C-872D-5EBA-5812-04B907058248}"/>
              </a:ext>
            </a:extLst>
          </p:cNvPr>
          <p:cNvSpPr txBox="1"/>
          <p:nvPr/>
        </p:nvSpPr>
        <p:spPr>
          <a:xfrm>
            <a:off x="1231666" y="987986"/>
            <a:ext cx="6388911" cy="1031051"/>
          </a:xfrm>
          <a:prstGeom prst="rect">
            <a:avLst/>
          </a:prstGeom>
          <a:noFill/>
        </p:spPr>
        <p:txBody>
          <a:bodyPr wrap="square" rtlCol="0">
            <a:spAutoFit/>
          </a:bodyPr>
          <a:lstStyle/>
          <a:p>
            <a:pPr algn="ctr"/>
            <a:endParaRPr lang="en-US" altLang="ja-JP" sz="11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3200" b="1" dirty="0">
                <a:solidFill>
                  <a:schemeClr val="accent1"/>
                </a:solidFill>
                <a:latin typeface="游ゴシック" panose="020B0400000000000000" pitchFamily="50" charset="-128"/>
                <a:ea typeface="游ゴシック" panose="020B0400000000000000" pitchFamily="50" charset="-128"/>
              </a:rPr>
              <a:t>年次有給休暇</a:t>
            </a:r>
            <a:r>
              <a:rPr lang="ja-JP" altLang="en-US" sz="2000" b="1" dirty="0">
                <a:solidFill>
                  <a:schemeClr val="accent1"/>
                </a:solidFill>
                <a:latin typeface="游ゴシック" panose="020B0400000000000000" pitchFamily="50" charset="-128"/>
                <a:ea typeface="游ゴシック" panose="020B0400000000000000" pitchFamily="50" charset="-128"/>
              </a:rPr>
              <a:t>を</a:t>
            </a:r>
            <a:r>
              <a:rPr lang="ja-JP" altLang="en-US" sz="3200" b="1" dirty="0">
                <a:solidFill>
                  <a:schemeClr val="accent1"/>
                </a:solidFill>
                <a:latin typeface="游ゴシック" panose="020B0400000000000000" pitchFamily="50" charset="-128"/>
                <a:ea typeface="游ゴシック" panose="020B0400000000000000" pitchFamily="50" charset="-128"/>
              </a:rPr>
              <a:t>取得する権利</a:t>
            </a:r>
            <a:br>
              <a:rPr lang="en-US" altLang="ja-JP" sz="3200" b="1" dirty="0">
                <a:solidFill>
                  <a:schemeClr val="accent1"/>
                </a:solidFill>
                <a:latin typeface="游ゴシック" panose="020B0400000000000000" pitchFamily="50" charset="-128"/>
                <a:ea typeface="游ゴシック" panose="020B0400000000000000" pitchFamily="50" charset="-128"/>
              </a:rPr>
            </a:b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が与えられています。</a:t>
            </a:r>
            <a:endParaRPr lang="en-US" altLang="ja-JP" sz="1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 name="テキスト ボックス 3">
            <a:extLst>
              <a:ext uri="{FF2B5EF4-FFF2-40B4-BE49-F238E27FC236}">
                <a16:creationId xmlns:a16="http://schemas.microsoft.com/office/drawing/2014/main" id="{2AE8BA8C-E2D1-2BDB-C7A6-3240746BCEC9}"/>
              </a:ext>
            </a:extLst>
          </p:cNvPr>
          <p:cNvSpPr txBox="1"/>
          <p:nvPr/>
        </p:nvSpPr>
        <p:spPr>
          <a:xfrm>
            <a:off x="1727138" y="892903"/>
            <a:ext cx="2844862" cy="400110"/>
          </a:xfrm>
          <a:prstGeom prst="rect">
            <a:avLst/>
          </a:prstGeom>
          <a:noFill/>
        </p:spPr>
        <p:txBody>
          <a:bodyPr wrap="square" rtlCol="0">
            <a:spAutoFit/>
          </a:bodyPr>
          <a:lstStyle/>
          <a:p>
            <a:r>
              <a:rPr kumimoji="1" lang="ja-JP" altLang="en-US" sz="2000" b="1" dirty="0">
                <a:solidFill>
                  <a:schemeClr val="accent1"/>
                </a:solidFill>
                <a:latin typeface="游ゴシック" panose="020B0400000000000000" pitchFamily="50" charset="-128"/>
                <a:ea typeface="游ゴシック" panose="020B0400000000000000" pitchFamily="50" charset="-128"/>
              </a:rPr>
              <a:t>  ・  ・  ・  ・  ・  ・</a:t>
            </a:r>
            <a:endParaRPr kumimoji="1" lang="ja-JP" altLang="en-US" sz="11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D465D7D3-1362-70B2-56CF-8712677D5973}"/>
              </a:ext>
            </a:extLst>
          </p:cNvPr>
          <p:cNvSpPr txBox="1"/>
          <p:nvPr/>
        </p:nvSpPr>
        <p:spPr>
          <a:xfrm>
            <a:off x="4572000" y="890846"/>
            <a:ext cx="2732743" cy="400110"/>
          </a:xfrm>
          <a:prstGeom prst="rect">
            <a:avLst/>
          </a:prstGeom>
          <a:noFill/>
        </p:spPr>
        <p:txBody>
          <a:bodyPr wrap="square" rtlCol="0">
            <a:spAutoFit/>
          </a:bodyPr>
          <a:lstStyle/>
          <a:p>
            <a:r>
              <a:rPr kumimoji="1" lang="ja-JP" altLang="en-US" sz="2000" b="1" dirty="0">
                <a:solidFill>
                  <a:schemeClr val="accent1"/>
                </a:solidFill>
                <a:latin typeface="游ゴシック" panose="020B0400000000000000" pitchFamily="50" charset="-128"/>
                <a:ea typeface="游ゴシック" panose="020B0400000000000000" pitchFamily="50" charset="-128"/>
              </a:rPr>
              <a:t>・  ・  ・  ・  ・  ・</a:t>
            </a:r>
            <a:endParaRPr kumimoji="1" lang="ja-JP" altLang="en-US" sz="1100" b="1" dirty="0">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8FE9AEB5-7C40-D9B5-E8DE-D1F60EF21C7B}"/>
              </a:ext>
            </a:extLst>
          </p:cNvPr>
          <p:cNvSpPr txBox="1"/>
          <p:nvPr/>
        </p:nvSpPr>
        <p:spPr>
          <a:xfrm>
            <a:off x="2736166" y="6065415"/>
            <a:ext cx="4108069" cy="261610"/>
          </a:xfrm>
          <a:prstGeom prst="rect">
            <a:avLst/>
          </a:prstGeom>
          <a:noFill/>
        </p:spPr>
        <p:txBody>
          <a:bodyPr wrap="square" rtlCol="0">
            <a:spAutoFit/>
          </a:bodyPr>
          <a:lstStyle/>
          <a:p>
            <a:r>
              <a:rPr lang="en-US" altLang="ja-JP" sz="1050" dirty="0">
                <a:solidFill>
                  <a:srgbClr val="FF0000"/>
                </a:solidFill>
                <a:latin typeface="游ゴシック" panose="020B0400000000000000" pitchFamily="50" charset="-128"/>
                <a:ea typeface="游ゴシック" panose="020B0400000000000000" pitchFamily="50" charset="-128"/>
              </a:rPr>
              <a:t>※</a:t>
            </a:r>
            <a:r>
              <a:rPr lang="ja-JP" altLang="en-US" sz="1050">
                <a:solidFill>
                  <a:srgbClr val="FF0000"/>
                </a:solidFill>
                <a:latin typeface="游ゴシック" panose="020B0400000000000000" pitchFamily="50" charset="-128"/>
                <a:ea typeface="游ゴシック" panose="020B0400000000000000" pitchFamily="50" charset="-128"/>
              </a:rPr>
              <a:t>勤続年数に応じて有給休暇の付与日数は変動します。</a:t>
            </a:r>
            <a:endParaRPr lang="ja-JP" altLang="en-US" sz="1400">
              <a:solidFill>
                <a:srgbClr val="FF0000"/>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4D314258-A892-4652-98C5-3EB39F518834}"/>
              </a:ext>
            </a:extLst>
          </p:cNvPr>
          <p:cNvSpPr txBox="1"/>
          <p:nvPr/>
        </p:nvSpPr>
        <p:spPr>
          <a:xfrm>
            <a:off x="401494" y="5576401"/>
            <a:ext cx="8341010" cy="461665"/>
          </a:xfrm>
          <a:prstGeom prst="rect">
            <a:avLst/>
          </a:prstGeom>
          <a:noFill/>
        </p:spPr>
        <p:txBody>
          <a:bodyPr wrap="square" rtlCol="0">
            <a:spAutoFit/>
          </a:bodyPr>
          <a:lstStyle/>
          <a:p>
            <a:pPr algn="ctr"/>
            <a:r>
              <a:rPr lang="en-US" altLang="ja-JP" sz="2400" b="1" dirty="0">
                <a:solidFill>
                  <a:srgbClr val="FF0000"/>
                </a:solidFill>
                <a:latin typeface="游ゴシック" panose="020B0400000000000000" pitchFamily="50" charset="-128"/>
                <a:ea typeface="游ゴシック" panose="020B0400000000000000" pitchFamily="50" charset="-128"/>
              </a:rPr>
              <a:t>10</a:t>
            </a:r>
            <a:r>
              <a:rPr lang="ja-JP" altLang="en-US" sz="2400" b="1" dirty="0">
                <a:solidFill>
                  <a:srgbClr val="FF0000"/>
                </a:solidFill>
                <a:latin typeface="游ゴシック" panose="020B0400000000000000" pitchFamily="50" charset="-128"/>
                <a:ea typeface="游ゴシック" panose="020B0400000000000000" pitchFamily="50" charset="-128"/>
              </a:rPr>
              <a:t>労働日分の有給休暇</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が付与されます。</a:t>
            </a:r>
          </a:p>
        </p:txBody>
      </p:sp>
      <p:sp>
        <p:nvSpPr>
          <p:cNvPr id="13" name="テキスト ボックス 12">
            <a:extLst>
              <a:ext uri="{FF2B5EF4-FFF2-40B4-BE49-F238E27FC236}">
                <a16:creationId xmlns:a16="http://schemas.microsoft.com/office/drawing/2014/main" id="{6E5F2EA7-650A-A599-0037-8CFB7636F719}"/>
              </a:ext>
            </a:extLst>
          </p:cNvPr>
          <p:cNvSpPr txBox="1"/>
          <p:nvPr/>
        </p:nvSpPr>
        <p:spPr>
          <a:xfrm>
            <a:off x="401495" y="5042149"/>
            <a:ext cx="8341010" cy="461665"/>
          </a:xfrm>
          <a:prstGeom prst="rect">
            <a:avLst/>
          </a:prstGeom>
          <a:noFill/>
        </p:spPr>
        <p:txBody>
          <a:bodyPr wrap="square" rtlCol="0">
            <a:spAutoFit/>
          </a:bodyPr>
          <a:lstStyle/>
          <a:p>
            <a:pPr algn="ctr"/>
            <a:r>
              <a:rPr kumimoji="1" lang="ja-JP" altLang="en-US" sz="2400" b="1" dirty="0">
                <a:solidFill>
                  <a:schemeClr val="accent1"/>
                </a:solidFill>
                <a:latin typeface="游ゴシック" panose="020B0400000000000000" pitchFamily="50" charset="-128"/>
                <a:ea typeface="游ゴシック" panose="020B0400000000000000" pitchFamily="50" charset="-128"/>
              </a:rPr>
              <a:t>勤務開始から</a:t>
            </a:r>
            <a:r>
              <a:rPr kumimoji="1" lang="en-US" altLang="ja-JP" sz="2400" b="1" dirty="0">
                <a:solidFill>
                  <a:schemeClr val="accent1"/>
                </a:solidFill>
                <a:latin typeface="游ゴシック" panose="020B0400000000000000" pitchFamily="50" charset="-128"/>
                <a:ea typeface="游ゴシック" panose="020B0400000000000000" pitchFamily="50" charset="-128"/>
              </a:rPr>
              <a:t>6</a:t>
            </a:r>
            <a:r>
              <a:rPr kumimoji="1" lang="ja-JP" altLang="en-US" sz="2400" b="1" dirty="0">
                <a:solidFill>
                  <a:schemeClr val="accent1"/>
                </a:solidFill>
                <a:latin typeface="游ゴシック" panose="020B0400000000000000" pitchFamily="50" charset="-128"/>
                <a:ea typeface="游ゴシック" panose="020B0400000000000000" pitchFamily="50" charset="-128"/>
              </a:rPr>
              <a:t>か月継続勤務</a:t>
            </a:r>
            <a:r>
              <a:rPr kumimoji="1" lang="ja-JP" altLang="en-US" sz="1600" b="1" dirty="0">
                <a:solidFill>
                  <a:schemeClr val="tx1">
                    <a:lumMod val="65000"/>
                    <a:lumOff val="35000"/>
                  </a:schemeClr>
                </a:solidFill>
                <a:latin typeface="游ゴシック" panose="020B0400000000000000" pitchFamily="50" charset="-128"/>
                <a:ea typeface="游ゴシック" panose="020B0400000000000000" pitchFamily="50" charset="-128"/>
              </a:rPr>
              <a:t>し、</a:t>
            </a:r>
            <a:r>
              <a:rPr lang="ja-JP" altLang="en-US" sz="2400" b="1" dirty="0">
                <a:solidFill>
                  <a:schemeClr val="accent1"/>
                </a:solidFill>
                <a:latin typeface="游ゴシック" panose="020B0400000000000000" pitchFamily="50" charset="-128"/>
                <a:ea typeface="游ゴシック" panose="020B0400000000000000" pitchFamily="50" charset="-128"/>
              </a:rPr>
              <a:t>全労働日の</a:t>
            </a:r>
            <a:r>
              <a:rPr lang="en-US" altLang="ja-JP" sz="2400" b="1" dirty="0">
                <a:solidFill>
                  <a:schemeClr val="accent1"/>
                </a:solidFill>
                <a:latin typeface="游ゴシック" panose="020B0400000000000000" pitchFamily="50" charset="-128"/>
                <a:ea typeface="游ゴシック" panose="020B0400000000000000" pitchFamily="50" charset="-128"/>
              </a:rPr>
              <a:t>8</a:t>
            </a:r>
            <a:r>
              <a:rPr lang="ja-JP" altLang="en-US" sz="2400" b="1" dirty="0">
                <a:solidFill>
                  <a:schemeClr val="accent1"/>
                </a:solidFill>
                <a:latin typeface="游ゴシック" panose="020B0400000000000000" pitchFamily="50" charset="-128"/>
                <a:ea typeface="游ゴシック" panose="020B0400000000000000" pitchFamily="50" charset="-128"/>
              </a:rPr>
              <a:t>割以上出勤</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すると</a:t>
            </a:r>
          </a:p>
        </p:txBody>
      </p:sp>
      <p:pic>
        <p:nvPicPr>
          <p:cNvPr id="15" name="図 14" descr="選手, 野球, ゲーム, ボール が含まれている画像&#10;&#10;自動的に生成された説明">
            <a:extLst>
              <a:ext uri="{FF2B5EF4-FFF2-40B4-BE49-F238E27FC236}">
                <a16:creationId xmlns:a16="http://schemas.microsoft.com/office/drawing/2014/main" id="{A8382CAF-C13F-8758-67A4-1440C56774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2302377"/>
            <a:ext cx="3203069" cy="2494775"/>
          </a:xfrm>
          <a:prstGeom prst="rect">
            <a:avLst/>
          </a:prstGeom>
        </p:spPr>
      </p:pic>
      <p:pic>
        <p:nvPicPr>
          <p:cNvPr id="17" name="図 16" descr="選手, 持つ, 再生, ゲーム が含まれている画像&#10;&#10;自動的に生成された説明">
            <a:extLst>
              <a:ext uri="{FF2B5EF4-FFF2-40B4-BE49-F238E27FC236}">
                <a16:creationId xmlns:a16="http://schemas.microsoft.com/office/drawing/2014/main" id="{45A2B559-B48A-9681-E613-CF72295CAFC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3737" y="2313016"/>
            <a:ext cx="3916365" cy="2606858"/>
          </a:xfrm>
          <a:prstGeom prst="rect">
            <a:avLst/>
          </a:prstGeom>
        </p:spPr>
      </p:pic>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2006428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3A7DFE9C-872D-5EBA-5812-04B907058248}"/>
              </a:ext>
            </a:extLst>
          </p:cNvPr>
          <p:cNvSpPr txBox="1"/>
          <p:nvPr/>
        </p:nvSpPr>
        <p:spPr>
          <a:xfrm>
            <a:off x="395536" y="3272631"/>
            <a:ext cx="8136904" cy="461665"/>
          </a:xfrm>
          <a:prstGeom prst="rect">
            <a:avLst/>
          </a:prstGeom>
          <a:noFill/>
        </p:spPr>
        <p:txBody>
          <a:bodyPr wrap="square" rtlCol="0" anchor="ctr">
            <a:spAutoFit/>
          </a:bodyPr>
          <a:lstStyle/>
          <a:p>
            <a:r>
              <a:rPr lang="ja-JP" altLang="en-US" sz="2400" b="1" dirty="0">
                <a:solidFill>
                  <a:schemeClr val="accent1"/>
                </a:solidFill>
                <a:latin typeface="游ゴシック" panose="020B0400000000000000" pitchFamily="50" charset="-128"/>
                <a:ea typeface="游ゴシック" panose="020B0400000000000000" pitchFamily="50" charset="-128"/>
              </a:rPr>
              <a:t>家庭の状況やライフステージに応じて取得できる休暇</a:t>
            </a:r>
            <a:endParaRPr lang="en-US" altLang="ja-JP" sz="2400" b="1" dirty="0">
              <a:solidFill>
                <a:schemeClr val="accent1"/>
              </a:solidFill>
              <a:latin typeface="游ゴシック" panose="020B0400000000000000" pitchFamily="50" charset="-128"/>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8C0BF753-85A9-CBC4-5B82-7F9092304525}"/>
              </a:ext>
            </a:extLst>
          </p:cNvPr>
          <p:cNvSpPr txBox="1"/>
          <p:nvPr/>
        </p:nvSpPr>
        <p:spPr>
          <a:xfrm>
            <a:off x="395536" y="2757944"/>
            <a:ext cx="3075220" cy="830997"/>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有給休暇とは別に</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A5F58739-4722-8954-AD54-DCD3063A0874}"/>
              </a:ext>
            </a:extLst>
          </p:cNvPr>
          <p:cNvSpPr txBox="1"/>
          <p:nvPr/>
        </p:nvSpPr>
        <p:spPr>
          <a:xfrm>
            <a:off x="395536" y="3784614"/>
            <a:ext cx="3075220" cy="461665"/>
          </a:xfrm>
          <a:prstGeom prst="rect">
            <a:avLst/>
          </a:prstGeom>
          <a:noFill/>
        </p:spPr>
        <p:txBody>
          <a:bodyPr wrap="square" rtlCol="0">
            <a:spAutoFit/>
          </a:bodyPr>
          <a:lstStyle/>
          <a:p>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があります。</a:t>
            </a:r>
            <a:endPar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5443311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29D5073-9A41-043D-F268-4FF68A743640}"/>
              </a:ext>
            </a:extLst>
          </p:cNvPr>
          <p:cNvSpPr txBox="1"/>
          <p:nvPr/>
        </p:nvSpPr>
        <p:spPr>
          <a:xfrm>
            <a:off x="2411760" y="1539993"/>
            <a:ext cx="4163598" cy="264657"/>
          </a:xfrm>
          <a:prstGeom prst="rect">
            <a:avLst/>
          </a:prstGeom>
          <a:noFill/>
        </p:spPr>
        <p:txBody>
          <a:bodyPr wrap="square" rtlCol="0">
            <a:spAutoFit/>
          </a:bodyPr>
          <a:lstStyle/>
          <a:p>
            <a:r>
              <a:rPr kumimoji="1" lang="en-US" altLang="ja-JP" sz="1100" b="1" dirty="0">
                <a:solidFill>
                  <a:srgbClr val="FF625A"/>
                </a:solidFill>
                <a:latin typeface="游ゴシック" panose="020B0400000000000000" pitchFamily="50" charset="-128"/>
                <a:ea typeface="游ゴシック" panose="020B0400000000000000" pitchFamily="50" charset="-128"/>
              </a:rPr>
              <a:t>※</a:t>
            </a:r>
            <a:r>
              <a:rPr kumimoji="1" lang="ja-JP" altLang="en-US" sz="1100" b="1" dirty="0">
                <a:solidFill>
                  <a:srgbClr val="FF625A"/>
                </a:solidFill>
                <a:latin typeface="游ゴシック" panose="020B0400000000000000" pitchFamily="50" charset="-128"/>
                <a:ea typeface="游ゴシック" panose="020B0400000000000000" pitchFamily="50" charset="-128"/>
              </a:rPr>
              <a:t>パート・アルバイト等含め、すべての女性が制度の対象です。</a:t>
            </a:r>
          </a:p>
        </p:txBody>
      </p:sp>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dirty="0">
                <a:solidFill>
                  <a:schemeClr val="accent1"/>
                </a:solidFill>
                <a:latin typeface="游ゴシック" panose="020B0400000000000000" pitchFamily="50" charset="-128"/>
                <a:ea typeface="游ゴシック" panose="020B0400000000000000" pitchFamily="50" charset="-128"/>
              </a:rPr>
              <a:t>産前産後休業</a:t>
            </a:r>
          </a:p>
        </p:txBody>
      </p:sp>
      <p:sp>
        <p:nvSpPr>
          <p:cNvPr id="12" name="テキスト ボックス 11">
            <a:extLst>
              <a:ext uri="{FF2B5EF4-FFF2-40B4-BE49-F238E27FC236}">
                <a16:creationId xmlns:a16="http://schemas.microsoft.com/office/drawing/2014/main" id="{D0671822-A5F5-00A7-72D5-4A71B111A8F6}"/>
              </a:ext>
            </a:extLst>
          </p:cNvPr>
          <p:cNvSpPr txBox="1"/>
          <p:nvPr/>
        </p:nvSpPr>
        <p:spPr>
          <a:xfrm>
            <a:off x="750437" y="5508521"/>
            <a:ext cx="3301400" cy="892552"/>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出産前：</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dirty="0">
                <a:solidFill>
                  <a:schemeClr val="accent1"/>
                </a:solidFill>
                <a:latin typeface="游ゴシック" panose="020B0400000000000000" pitchFamily="50" charset="-128"/>
                <a:ea typeface="游ゴシック" panose="020B0400000000000000" pitchFamily="50" charset="-128"/>
              </a:rPr>
              <a:t>6</a:t>
            </a:r>
            <a:r>
              <a:rPr lang="ja-JP" altLang="en-US" sz="3200" b="1" dirty="0">
                <a:solidFill>
                  <a:schemeClr val="accent1"/>
                </a:solidFill>
                <a:latin typeface="游ゴシック" panose="020B0400000000000000" pitchFamily="50" charset="-128"/>
                <a:ea typeface="游ゴシック" panose="020B0400000000000000" pitchFamily="50" charset="-128"/>
              </a:rPr>
              <a:t>週間</a:t>
            </a:r>
            <a:endParaRPr lang="en-US" altLang="ja-JP" sz="32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b="1" dirty="0">
                <a:solidFill>
                  <a:schemeClr val="accent1"/>
                </a:solidFill>
                <a:latin typeface="游ゴシック" panose="020B0400000000000000" pitchFamily="50" charset="-128"/>
                <a:ea typeface="游ゴシック" panose="020B0400000000000000" pitchFamily="50" charset="-128"/>
              </a:rPr>
              <a:t>（多胎妊娠は</a:t>
            </a:r>
            <a:r>
              <a:rPr lang="en-US" altLang="ja-JP" b="1" dirty="0">
                <a:solidFill>
                  <a:schemeClr val="accent1"/>
                </a:solidFill>
                <a:latin typeface="游ゴシック" panose="020B0400000000000000" pitchFamily="50" charset="-128"/>
                <a:ea typeface="游ゴシック" panose="020B0400000000000000" pitchFamily="50" charset="-128"/>
              </a:rPr>
              <a:t>14</a:t>
            </a:r>
            <a:r>
              <a:rPr lang="ja-JP" altLang="en-US" b="1" dirty="0">
                <a:solidFill>
                  <a:schemeClr val="accent1"/>
                </a:solidFill>
                <a:latin typeface="游ゴシック" panose="020B0400000000000000" pitchFamily="50" charset="-128"/>
                <a:ea typeface="游ゴシック" panose="020B0400000000000000" pitchFamily="50" charset="-128"/>
              </a:rPr>
              <a:t>週間）</a:t>
            </a:r>
            <a:endParaRPr lang="en-US" altLang="ja-JP" b="1" dirty="0">
              <a:solidFill>
                <a:schemeClr val="accent1"/>
              </a:solidFill>
              <a:latin typeface="游ゴシック" panose="020B0400000000000000" pitchFamily="50" charset="-128"/>
              <a:ea typeface="游ゴシック" panose="020B0400000000000000" pitchFamily="50" charset="-128"/>
            </a:endParaRPr>
          </a:p>
        </p:txBody>
      </p:sp>
      <p:sp>
        <p:nvSpPr>
          <p:cNvPr id="14" name="テキスト ボックス 13">
            <a:extLst>
              <a:ext uri="{FF2B5EF4-FFF2-40B4-BE49-F238E27FC236}">
                <a16:creationId xmlns:a16="http://schemas.microsoft.com/office/drawing/2014/main" id="{4E17FECF-E689-7AA4-FF0E-D126C90E163A}"/>
              </a:ext>
            </a:extLst>
          </p:cNvPr>
          <p:cNvSpPr txBox="1"/>
          <p:nvPr/>
        </p:nvSpPr>
        <p:spPr>
          <a:xfrm>
            <a:off x="4750473" y="5508521"/>
            <a:ext cx="3925983" cy="584775"/>
          </a:xfrm>
          <a:prstGeom prst="rect">
            <a:avLst/>
          </a:prstGeom>
          <a:noFill/>
        </p:spPr>
        <p:txBody>
          <a:bodyPr wrap="square" rtlCol="0">
            <a:spAutoFit/>
          </a:bodyPr>
          <a:lstStyle/>
          <a:p>
            <a:pPr algn="ctr"/>
            <a:r>
              <a:rPr lang="ja-JP" altLang="en-US" sz="2400" b="1" dirty="0">
                <a:solidFill>
                  <a:schemeClr val="tx1">
                    <a:lumMod val="75000"/>
                    <a:lumOff val="25000"/>
                  </a:schemeClr>
                </a:solidFill>
                <a:latin typeface="游ゴシック" panose="020B0400000000000000" pitchFamily="50" charset="-128"/>
                <a:ea typeface="游ゴシック" panose="020B0400000000000000" pitchFamily="50" charset="-128"/>
              </a:rPr>
              <a:t>出産後：</a:t>
            </a:r>
            <a:r>
              <a:rPr lang="en-US" altLang="ja-JP" sz="24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3200" b="1" dirty="0">
                <a:solidFill>
                  <a:schemeClr val="accent1"/>
                </a:solidFill>
                <a:latin typeface="游ゴシック" panose="020B0400000000000000" pitchFamily="50" charset="-128"/>
                <a:ea typeface="游ゴシック" panose="020B0400000000000000" pitchFamily="50" charset="-128"/>
              </a:rPr>
              <a:t>8</a:t>
            </a:r>
            <a:r>
              <a:rPr lang="ja-JP" altLang="en-US" sz="3200" b="1" dirty="0">
                <a:solidFill>
                  <a:schemeClr val="accent1"/>
                </a:solidFill>
                <a:latin typeface="游ゴシック" panose="020B0400000000000000" pitchFamily="50" charset="-128"/>
                <a:ea typeface="游ゴシック" panose="020B0400000000000000" pitchFamily="50" charset="-128"/>
              </a:rPr>
              <a:t>週間</a:t>
            </a:r>
          </a:p>
        </p:txBody>
      </p:sp>
      <p:pic>
        <p:nvPicPr>
          <p:cNvPr id="18" name="図 17">
            <a:extLst>
              <a:ext uri="{FF2B5EF4-FFF2-40B4-BE49-F238E27FC236}">
                <a16:creationId xmlns:a16="http://schemas.microsoft.com/office/drawing/2014/main" id="{1E4E6804-A636-FE59-09BC-24EB465586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032" y="2104760"/>
            <a:ext cx="2291320" cy="3305827"/>
          </a:xfrm>
          <a:prstGeom prst="rect">
            <a:avLst/>
          </a:prstGeom>
        </p:spPr>
      </p:pic>
      <p:pic>
        <p:nvPicPr>
          <p:cNvPr id="20" name="図 19" descr="ウィンドウ, 時計 が含まれている画像&#10;&#10;自動的に生成された説明">
            <a:extLst>
              <a:ext uri="{FF2B5EF4-FFF2-40B4-BE49-F238E27FC236}">
                <a16:creationId xmlns:a16="http://schemas.microsoft.com/office/drawing/2014/main" id="{EC75CD91-E342-0DDC-67B1-6E57C6B89D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5656" y="2052157"/>
            <a:ext cx="2108093" cy="3316485"/>
          </a:xfrm>
          <a:prstGeom prst="rect">
            <a:avLst/>
          </a:prstGeom>
        </p:spPr>
      </p:pic>
      <p:sp>
        <p:nvSpPr>
          <p:cNvPr id="3" name="正方形/長方形 2">
            <a:extLst>
              <a:ext uri="{FF2B5EF4-FFF2-40B4-BE49-F238E27FC236}">
                <a16:creationId xmlns:a16="http://schemas.microsoft.com/office/drawing/2014/main" id="{D8C565E9-F4E2-6A77-45AF-CF2D5AD6D80E}"/>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666199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sz="4800" b="1" dirty="0">
                <a:solidFill>
                  <a:schemeClr val="accent1"/>
                </a:solidFill>
                <a:latin typeface="游ゴシック" panose="020B0400000000000000" pitchFamily="50" charset="-128"/>
                <a:ea typeface="游ゴシック" panose="020B0400000000000000" pitchFamily="50" charset="-128"/>
              </a:rPr>
              <a:t>産後パパ育休</a:t>
            </a:r>
          </a:p>
        </p:txBody>
      </p:sp>
      <p:sp>
        <p:nvSpPr>
          <p:cNvPr id="2" name="テキスト ボックス 1">
            <a:extLst>
              <a:ext uri="{FF2B5EF4-FFF2-40B4-BE49-F238E27FC236}">
                <a16:creationId xmlns:a16="http://schemas.microsoft.com/office/drawing/2014/main" id="{653025DE-B772-CF4F-146E-B09F2137679B}"/>
              </a:ext>
            </a:extLst>
          </p:cNvPr>
          <p:cNvSpPr txBox="1"/>
          <p:nvPr/>
        </p:nvSpPr>
        <p:spPr>
          <a:xfrm>
            <a:off x="657357" y="5355213"/>
            <a:ext cx="7829286" cy="954107"/>
          </a:xfrm>
          <a:prstGeom prst="rect">
            <a:avLst/>
          </a:prstGeom>
          <a:noFill/>
        </p:spPr>
        <p:txBody>
          <a:bodyPr wrap="square" rtlCol="0">
            <a:spAutoFit/>
          </a:bodyPr>
          <a:lstStyle/>
          <a:p>
            <a:pPr algn="ctr"/>
            <a:r>
              <a:rPr lang="ja-JP" altLang="en-US" sz="2800" b="1" dirty="0">
                <a:solidFill>
                  <a:schemeClr val="accent1"/>
                </a:solidFill>
                <a:latin typeface="游ゴシック" panose="020B0400000000000000" pitchFamily="50" charset="-128"/>
                <a:ea typeface="游ゴシック" panose="020B0400000000000000" pitchFamily="50" charset="-128"/>
              </a:rPr>
              <a:t>出生後</a:t>
            </a:r>
            <a:r>
              <a:rPr lang="en-US" altLang="ja-JP" sz="2800" b="1" dirty="0">
                <a:solidFill>
                  <a:schemeClr val="accent1"/>
                </a:solidFill>
                <a:latin typeface="游ゴシック" panose="020B0400000000000000" pitchFamily="50" charset="-128"/>
                <a:ea typeface="游ゴシック" panose="020B0400000000000000" pitchFamily="50" charset="-128"/>
              </a:rPr>
              <a:t>8</a:t>
            </a:r>
            <a:r>
              <a:rPr lang="ja-JP" altLang="en-US" sz="2800" b="1" dirty="0">
                <a:solidFill>
                  <a:schemeClr val="accent1"/>
                </a:solidFill>
                <a:latin typeface="游ゴシック" panose="020B0400000000000000" pitchFamily="50" charset="-128"/>
                <a:ea typeface="游ゴシック" panose="020B0400000000000000" pitchFamily="50" charset="-128"/>
              </a:rPr>
              <a:t>週間以内に最大</a:t>
            </a:r>
            <a:r>
              <a:rPr lang="en-US" altLang="ja-JP" sz="2800" b="1" dirty="0">
                <a:solidFill>
                  <a:schemeClr val="accent1"/>
                </a:solidFill>
                <a:latin typeface="游ゴシック" panose="020B0400000000000000" pitchFamily="50" charset="-128"/>
                <a:ea typeface="游ゴシック" panose="020B0400000000000000" pitchFamily="50" charset="-128"/>
              </a:rPr>
              <a:t>4</a:t>
            </a:r>
            <a:r>
              <a:rPr lang="ja-JP" altLang="en-US" sz="2800" b="1" dirty="0">
                <a:solidFill>
                  <a:schemeClr val="accent1"/>
                </a:solidFill>
                <a:latin typeface="游ゴシック" panose="020B0400000000000000" pitchFamily="50" charset="-128"/>
                <a:ea typeface="游ゴシック" panose="020B0400000000000000" pitchFamily="50" charset="-128"/>
              </a:rPr>
              <a:t>週間、</a:t>
            </a:r>
            <a:endParaRPr lang="en-US" altLang="ja-JP" sz="2800" b="1" dirty="0">
              <a:solidFill>
                <a:schemeClr val="accent1"/>
              </a:solidFill>
              <a:latin typeface="游ゴシック" panose="020B0400000000000000" pitchFamily="50" charset="-128"/>
              <a:ea typeface="游ゴシック" panose="020B0400000000000000" pitchFamily="50" charset="-128"/>
            </a:endParaRPr>
          </a:p>
          <a:p>
            <a:pPr algn="ctr"/>
            <a:r>
              <a:rPr lang="ja-JP" altLang="en-US" sz="2800" b="1" dirty="0">
                <a:solidFill>
                  <a:schemeClr val="accent1"/>
                </a:solidFill>
                <a:latin typeface="游ゴシック" panose="020B0400000000000000" pitchFamily="50" charset="-128"/>
                <a:ea typeface="游ゴシック" panose="020B0400000000000000" pitchFamily="50" charset="-128"/>
              </a:rPr>
              <a:t>通常の育児休業とは別に</a:t>
            </a:r>
            <a:r>
              <a:rPr lang="ja-JP" altLang="en-US" b="1" dirty="0">
                <a:solidFill>
                  <a:schemeClr val="tx1">
                    <a:lumMod val="75000"/>
                    <a:lumOff val="25000"/>
                  </a:schemeClr>
                </a:solidFill>
                <a:latin typeface="游ゴシック" panose="020B0400000000000000" pitchFamily="50" charset="-128"/>
                <a:ea typeface="游ゴシック" panose="020B0400000000000000" pitchFamily="50" charset="-128"/>
              </a:rPr>
              <a:t>取得可能です。</a:t>
            </a:r>
            <a:endPar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pic>
        <p:nvPicPr>
          <p:cNvPr id="5" name="図 4" descr="記号, 男, 持つ が含まれている画像&#10;&#10;自動的に生成された説明">
            <a:extLst>
              <a:ext uri="{FF2B5EF4-FFF2-40B4-BE49-F238E27FC236}">
                <a16:creationId xmlns:a16="http://schemas.microsoft.com/office/drawing/2014/main" id="{B8906FF1-EC3A-AE58-6AA8-8EFB5761CB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7575" y="1997300"/>
            <a:ext cx="2348849" cy="3257200"/>
          </a:xfrm>
          <a:prstGeom prst="rect">
            <a:avLst/>
          </a:prstGeom>
        </p:spPr>
      </p:pic>
      <p:sp>
        <p:nvSpPr>
          <p:cNvPr id="3" name="正方形/長方形 2">
            <a:extLst>
              <a:ext uri="{FF2B5EF4-FFF2-40B4-BE49-F238E27FC236}">
                <a16:creationId xmlns:a16="http://schemas.microsoft.com/office/drawing/2014/main" id="{4F4320B4-EF1F-14C8-E057-44E4E0793240}"/>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7"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48016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48680"/>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育児休業</a:t>
            </a:r>
          </a:p>
        </p:txBody>
      </p:sp>
      <p:sp>
        <p:nvSpPr>
          <p:cNvPr id="3" name="テキスト ボックス 2">
            <a:extLst>
              <a:ext uri="{FF2B5EF4-FFF2-40B4-BE49-F238E27FC236}">
                <a16:creationId xmlns:a16="http://schemas.microsoft.com/office/drawing/2014/main" id="{67EA5D5F-C9D4-8C13-8ED8-76D4A1BE7F44}"/>
              </a:ext>
            </a:extLst>
          </p:cNvPr>
          <p:cNvSpPr txBox="1"/>
          <p:nvPr/>
        </p:nvSpPr>
        <p:spPr>
          <a:xfrm>
            <a:off x="860268" y="5544815"/>
            <a:ext cx="7423464" cy="6924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原則</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子が</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1</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歳になるまで</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2</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回に分けて</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取得可能です。</a:t>
            </a:r>
            <a:endPar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子が保育所などに入所できない場合に限り、子が</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6</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カ月まで（再延長で</a:t>
            </a:r>
            <a:r>
              <a:rPr kumimoji="1" lang="en-US" altLang="ja-JP"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1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歳まで）延長することが可能です。</a:t>
            </a:r>
            <a:endPar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4" name="円形吹き出し 22">
            <a:extLst>
              <a:ext uri="{FF2B5EF4-FFF2-40B4-BE49-F238E27FC236}">
                <a16:creationId xmlns:a16="http://schemas.microsoft.com/office/drawing/2014/main" id="{A9067BA5-6AB3-026D-28CD-A0B9CC57710F}"/>
              </a:ext>
            </a:extLst>
          </p:cNvPr>
          <p:cNvSpPr/>
          <p:nvPr/>
        </p:nvSpPr>
        <p:spPr>
          <a:xfrm>
            <a:off x="5652120" y="2095628"/>
            <a:ext cx="2656839" cy="1404377"/>
          </a:xfrm>
          <a:prstGeom prst="wedgeEllipseCallout">
            <a:avLst>
              <a:gd name="adj1" fmla="val -41442"/>
              <a:gd name="adj2" fmla="val 59994"/>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lumMod val="65000"/>
                    <a:lumOff val="35000"/>
                  </a:prstClr>
                </a:solidFill>
                <a:effectLst/>
                <a:uLnTx/>
                <a:uFillTx/>
                <a:latin typeface="游ゴシック" panose="020B0400000000000000" pitchFamily="50" charset="-128"/>
                <a:ea typeface="游ゴシック" panose="020B0400000000000000" pitchFamily="50" charset="-128"/>
                <a:cs typeface="+mn-cs"/>
              </a:rPr>
              <a:t>ｚ</a:t>
            </a:r>
          </a:p>
        </p:txBody>
      </p:sp>
      <p:sp>
        <p:nvSpPr>
          <p:cNvPr id="6" name="テキスト ボックス 5">
            <a:extLst>
              <a:ext uri="{FF2B5EF4-FFF2-40B4-BE49-F238E27FC236}">
                <a16:creationId xmlns:a16="http://schemas.microsoft.com/office/drawing/2014/main" id="{B47D1178-DB95-3876-695B-8E226F6C506B}"/>
              </a:ext>
            </a:extLst>
          </p:cNvPr>
          <p:cNvSpPr txBox="1"/>
          <p:nvPr/>
        </p:nvSpPr>
        <p:spPr>
          <a:xfrm>
            <a:off x="5807589" y="2395929"/>
            <a:ext cx="24342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夫婦で交代して</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お休みを取得することも</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できる！</a:t>
            </a:r>
          </a:p>
        </p:txBody>
      </p:sp>
      <p:pic>
        <p:nvPicPr>
          <p:cNvPr id="9" name="図 8" descr="食品 が含まれている画像&#10;&#10;自動的に生成された説明">
            <a:extLst>
              <a:ext uri="{FF2B5EF4-FFF2-40B4-BE49-F238E27FC236}">
                <a16:creationId xmlns:a16="http://schemas.microsoft.com/office/drawing/2014/main" id="{EC39EE89-4A03-3C0F-1DC7-2DF8F326B5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3477" y="1778803"/>
            <a:ext cx="3673858" cy="3513969"/>
          </a:xfrm>
          <a:prstGeom prst="rect">
            <a:avLst/>
          </a:prstGeom>
        </p:spPr>
      </p:pic>
      <p:sp>
        <p:nvSpPr>
          <p:cNvPr id="2" name="正方形/長方形 1">
            <a:extLst>
              <a:ext uri="{FF2B5EF4-FFF2-40B4-BE49-F238E27FC236}">
                <a16:creationId xmlns:a16="http://schemas.microsoft.com/office/drawing/2014/main" id="{F4966414-8914-C0E7-C87E-C2793FCBD05C}"/>
              </a:ext>
            </a:extLst>
          </p:cNvPr>
          <p:cNvSpPr/>
          <p:nvPr/>
        </p:nvSpPr>
        <p:spPr>
          <a:xfrm>
            <a:off x="755576" y="135439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210844414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65481"/>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子の看護休暇</a:t>
            </a:r>
          </a:p>
        </p:txBody>
      </p:sp>
      <p:sp>
        <p:nvSpPr>
          <p:cNvPr id="2" name="テキスト ボックス 1">
            <a:extLst>
              <a:ext uri="{FF2B5EF4-FFF2-40B4-BE49-F238E27FC236}">
                <a16:creationId xmlns:a16="http://schemas.microsoft.com/office/drawing/2014/main" id="{A0007303-59D7-7E0B-2062-B09BB801A729}"/>
              </a:ext>
            </a:extLst>
          </p:cNvPr>
          <p:cNvSpPr txBox="1"/>
          <p:nvPr/>
        </p:nvSpPr>
        <p:spPr>
          <a:xfrm>
            <a:off x="1614712" y="6001543"/>
            <a:ext cx="591457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小学校就学の始期に達するまでの子が</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2</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人以上の場合は</a:t>
            </a:r>
            <a:r>
              <a:rPr kumimoji="1" lang="en-US" altLang="ja-JP"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10</a:t>
            </a:r>
            <a:r>
              <a:rPr kumimoji="1" lang="ja-JP" altLang="en-US" sz="14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日となります。</a:t>
            </a:r>
          </a:p>
        </p:txBody>
      </p:sp>
      <p:sp>
        <p:nvSpPr>
          <p:cNvPr id="5" name="テキスト ボックス 4">
            <a:extLst>
              <a:ext uri="{FF2B5EF4-FFF2-40B4-BE49-F238E27FC236}">
                <a16:creationId xmlns:a16="http://schemas.microsoft.com/office/drawing/2014/main" id="{0FFDDDC8-3195-B18B-3373-819C8F983B01}"/>
              </a:ext>
            </a:extLst>
          </p:cNvPr>
          <p:cNvSpPr txBox="1"/>
          <p:nvPr/>
        </p:nvSpPr>
        <p:spPr>
          <a:xfrm>
            <a:off x="1506700" y="5491721"/>
            <a:ext cx="61306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年度において、</a:t>
            </a:r>
            <a:r>
              <a:rPr kumimoji="1" lang="en-US" altLang="ja-JP"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5</a:t>
            </a:r>
            <a:r>
              <a:rPr kumimoji="1" lang="ja-JP" altLang="en-US" sz="32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日を限度 </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に取得可能です。</a:t>
            </a:r>
          </a:p>
        </p:txBody>
      </p:sp>
      <p:pic>
        <p:nvPicPr>
          <p:cNvPr id="8" name="図 7" descr="部屋, 食品 が含まれている画像&#10;&#10;自動的に生成された説明">
            <a:extLst>
              <a:ext uri="{FF2B5EF4-FFF2-40B4-BE49-F238E27FC236}">
                <a16:creationId xmlns:a16="http://schemas.microsoft.com/office/drawing/2014/main" id="{1A75E0B1-7413-558E-08B7-B09694D0C8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8746" y="1723401"/>
            <a:ext cx="3946507" cy="3588815"/>
          </a:xfrm>
          <a:prstGeom prst="rect">
            <a:avLst/>
          </a:prstGeom>
        </p:spPr>
      </p:pic>
      <p:sp>
        <p:nvSpPr>
          <p:cNvPr id="3" name="正方形/長方形 2">
            <a:extLst>
              <a:ext uri="{FF2B5EF4-FFF2-40B4-BE49-F238E27FC236}">
                <a16:creationId xmlns:a16="http://schemas.microsoft.com/office/drawing/2014/main" id="{E63B19C7-AC52-B898-0D6D-B8B9A9B5D7B7}"/>
              </a:ext>
            </a:extLst>
          </p:cNvPr>
          <p:cNvSpPr/>
          <p:nvPr/>
        </p:nvSpPr>
        <p:spPr>
          <a:xfrm>
            <a:off x="755576" y="1371196"/>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77993FBE-3301-6645-1F20-D70BA038E69D}"/>
              </a:ext>
            </a:extLst>
          </p:cNvPr>
          <p:cNvSpPr txBox="1"/>
          <p:nvPr/>
        </p:nvSpPr>
        <p:spPr>
          <a:xfrm>
            <a:off x="1506700" y="6388278"/>
            <a:ext cx="462098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a:t>
            </a:r>
            <a:r>
              <a:rPr kumimoji="1" lang="ja-JP" altLang="en-US"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rPr>
              <a:t>時間単位での取得が可能です。</a:t>
            </a:r>
            <a:endParaRPr kumimoji="1" lang="en-US" altLang="ja-JP" sz="1100" b="1" i="0" u="none" strike="noStrike" kern="1200" cap="none" spc="0" normalizeH="0" baseline="0" noProof="0" dirty="0">
              <a:ln>
                <a:noFill/>
              </a:ln>
              <a:solidFill>
                <a:srgbClr val="FF625A"/>
              </a:solidFill>
              <a:effectLst/>
              <a:uLnTx/>
              <a:uFillTx/>
              <a:latin typeface="游ゴシック" panose="020B0400000000000000" pitchFamily="50" charset="-128"/>
              <a:ea typeface="游ゴシック" panose="020B0400000000000000" pitchFamily="50" charset="-128"/>
              <a:cs typeface="+mn-cs"/>
            </a:endParaRPr>
          </a:p>
        </p:txBody>
      </p:sp>
      <p:sp>
        <p:nvSpPr>
          <p:cNvPr id="10"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15385811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6DECDF-ABA8-531E-8368-498AD6B6A927}"/>
              </a:ext>
            </a:extLst>
          </p:cNvPr>
          <p:cNvSpPr/>
          <p:nvPr/>
        </p:nvSpPr>
        <p:spPr>
          <a:xfrm>
            <a:off x="1175152" y="535235"/>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4800" b="1" dirty="0">
                <a:solidFill>
                  <a:schemeClr val="accent1"/>
                </a:solidFill>
                <a:latin typeface="游ゴシック" panose="020B0400000000000000" pitchFamily="50" charset="-128"/>
                <a:ea typeface="游ゴシック" panose="020B0400000000000000" pitchFamily="50" charset="-128"/>
              </a:rPr>
              <a:t>介護休暇</a:t>
            </a:r>
            <a:endParaRPr kumimoji="1" lang="ja-JP" altLang="en-US" sz="4800" b="1" dirty="0">
              <a:solidFill>
                <a:schemeClr val="accent1"/>
              </a:solidFill>
              <a:latin typeface="游ゴシック" panose="020B0400000000000000" pitchFamily="50" charset="-128"/>
              <a:ea typeface="游ゴシック" panose="020B0400000000000000" pitchFamily="50" charset="-128"/>
            </a:endParaRPr>
          </a:p>
        </p:txBody>
      </p:sp>
      <p:sp>
        <p:nvSpPr>
          <p:cNvPr id="3" name="テキスト ボックス 2">
            <a:extLst>
              <a:ext uri="{FF2B5EF4-FFF2-40B4-BE49-F238E27FC236}">
                <a16:creationId xmlns:a16="http://schemas.microsoft.com/office/drawing/2014/main" id="{46887C83-CF8E-7873-DC16-84D00A6382FA}"/>
              </a:ext>
            </a:extLst>
          </p:cNvPr>
          <p:cNvSpPr txBox="1"/>
          <p:nvPr/>
        </p:nvSpPr>
        <p:spPr>
          <a:xfrm>
            <a:off x="1175152" y="5484440"/>
            <a:ext cx="4496567" cy="338554"/>
          </a:xfrm>
          <a:prstGeom prst="rect">
            <a:avLst/>
          </a:prstGeom>
          <a:noFill/>
        </p:spPr>
        <p:txBody>
          <a:bodyPr wrap="square" rtlCol="0">
            <a:spAutoFit/>
          </a:bodyPr>
          <a:lstStyle/>
          <a:p>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人以上の場合は年</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rPr>
              <a:t>日となります。</a:t>
            </a:r>
          </a:p>
        </p:txBody>
      </p:sp>
      <p:sp>
        <p:nvSpPr>
          <p:cNvPr id="4" name="テキスト ボックス 3">
            <a:extLst>
              <a:ext uri="{FF2B5EF4-FFF2-40B4-BE49-F238E27FC236}">
                <a16:creationId xmlns:a16="http://schemas.microsoft.com/office/drawing/2014/main" id="{77993FBE-3301-6645-1F20-D70BA038E69D}"/>
              </a:ext>
            </a:extLst>
          </p:cNvPr>
          <p:cNvSpPr txBox="1"/>
          <p:nvPr/>
        </p:nvSpPr>
        <p:spPr>
          <a:xfrm>
            <a:off x="1175152" y="5950441"/>
            <a:ext cx="6532762" cy="261610"/>
          </a:xfrm>
          <a:prstGeom prst="rect">
            <a:avLst/>
          </a:prstGeom>
          <a:noFill/>
        </p:spPr>
        <p:txBody>
          <a:bodyPr wrap="square" rtlCol="0">
            <a:spAutoFit/>
          </a:bodyPr>
          <a:lstStyle/>
          <a:p>
            <a:r>
              <a:rPr lang="en-US" altLang="ja-JP" sz="1100" b="1" dirty="0">
                <a:solidFill>
                  <a:srgbClr val="FF625A"/>
                </a:solidFill>
                <a:latin typeface="游ゴシック" panose="020B0400000000000000" pitchFamily="50" charset="-128"/>
                <a:ea typeface="游ゴシック" panose="020B0400000000000000" pitchFamily="50" charset="-128"/>
              </a:rPr>
              <a:t>※</a:t>
            </a:r>
            <a:r>
              <a:rPr lang="ja-JP" altLang="en-US" sz="1100" b="1" dirty="0">
                <a:solidFill>
                  <a:srgbClr val="FF625A"/>
                </a:solidFill>
                <a:latin typeface="游ゴシック" panose="020B0400000000000000" pitchFamily="50" charset="-128"/>
                <a:ea typeface="游ゴシック" panose="020B0400000000000000" pitchFamily="50" charset="-128"/>
              </a:rPr>
              <a:t>時間単位での取得が可能です。</a:t>
            </a:r>
            <a:endParaRPr lang="en-US" altLang="ja-JP" sz="1100" b="1" dirty="0">
              <a:solidFill>
                <a:srgbClr val="FF625A"/>
              </a:solidFill>
              <a:latin typeface="游ゴシック" panose="020B0400000000000000" pitchFamily="50" charset="-128"/>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6B3284C7-7188-E435-26F9-A2FD0818FCA9}"/>
              </a:ext>
            </a:extLst>
          </p:cNvPr>
          <p:cNvSpPr txBox="1"/>
          <p:nvPr/>
        </p:nvSpPr>
        <p:spPr>
          <a:xfrm>
            <a:off x="1175152" y="1533732"/>
            <a:ext cx="6830118" cy="461665"/>
          </a:xfrm>
          <a:prstGeom prst="rect">
            <a:avLst/>
          </a:prstGeom>
          <a:noFill/>
        </p:spPr>
        <p:txBody>
          <a:bodyPr wrap="square" rtlCol="0">
            <a:spAutoFit/>
          </a:bodyPr>
          <a:lstStyle/>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要介護状態（負傷、疾病または身体上もしくは精神上の障害により、２週間以上の期間にわたり</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常時介護を必要とする状態）にある対象家族の介護や世話をするための休暇</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0BDAA01E-FE3D-8CB6-5A2D-EF4B0B7914F9}"/>
              </a:ext>
            </a:extLst>
          </p:cNvPr>
          <p:cNvSpPr txBox="1"/>
          <p:nvPr/>
        </p:nvSpPr>
        <p:spPr>
          <a:xfrm>
            <a:off x="1175152" y="5000069"/>
            <a:ext cx="6872831" cy="523220"/>
          </a:xfrm>
          <a:prstGeom prst="rect">
            <a:avLst/>
          </a:prstGeom>
          <a:noFill/>
        </p:spPr>
        <p:txBody>
          <a:bodyPr wrap="square" rtlCol="0">
            <a:spAutoFit/>
          </a:bodyPr>
          <a:lstStyle/>
          <a:p>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対象家族が</a:t>
            </a:r>
            <a:r>
              <a:rPr lang="en-US" altLang="ja-JP" sz="2000" b="1"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人の場合は</a:t>
            </a:r>
            <a:r>
              <a:rPr lang="ja-JP" altLang="en-US" sz="2800" b="1" dirty="0">
                <a:solidFill>
                  <a:schemeClr val="accent1"/>
                </a:solidFill>
                <a:latin typeface="游ゴシック" panose="020B0400000000000000" pitchFamily="50" charset="-128"/>
                <a:ea typeface="游ゴシック" panose="020B0400000000000000" pitchFamily="50" charset="-128"/>
              </a:rPr>
              <a:t>年</a:t>
            </a:r>
            <a:r>
              <a:rPr lang="en-US" altLang="ja-JP" sz="2800" b="1" dirty="0">
                <a:solidFill>
                  <a:schemeClr val="accent1"/>
                </a:solidFill>
                <a:latin typeface="游ゴシック" panose="020B0400000000000000" pitchFamily="50" charset="-128"/>
                <a:ea typeface="游ゴシック" panose="020B0400000000000000" pitchFamily="50" charset="-128"/>
              </a:rPr>
              <a:t>5</a:t>
            </a:r>
            <a:r>
              <a:rPr lang="ja-JP" altLang="en-US" sz="2800" b="1" dirty="0">
                <a:solidFill>
                  <a:schemeClr val="accent1"/>
                </a:solidFill>
                <a:latin typeface="游ゴシック" panose="020B0400000000000000" pitchFamily="50" charset="-128"/>
                <a:ea typeface="游ゴシック" panose="020B0400000000000000" pitchFamily="50" charset="-128"/>
              </a:rPr>
              <a:t>日</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を</a:t>
            </a:r>
            <a:r>
              <a:rPr lang="ja-JP" altLang="en-US" sz="2800" b="1" dirty="0">
                <a:solidFill>
                  <a:schemeClr val="accent1"/>
                </a:solidFill>
                <a:latin typeface="游ゴシック" panose="020B0400000000000000" pitchFamily="50" charset="-128"/>
                <a:ea typeface="游ゴシック" panose="020B0400000000000000" pitchFamily="50" charset="-128"/>
              </a:rPr>
              <a:t>限度</a:t>
            </a:r>
            <a:r>
              <a:rPr lang="ja-JP" altLang="en-US" sz="2000" b="1" dirty="0">
                <a:solidFill>
                  <a:schemeClr val="tx1">
                    <a:lumMod val="75000"/>
                    <a:lumOff val="25000"/>
                  </a:schemeClr>
                </a:solidFill>
                <a:latin typeface="游ゴシック" panose="020B0400000000000000" pitchFamily="50" charset="-128"/>
                <a:ea typeface="游ゴシック" panose="020B0400000000000000" pitchFamily="50" charset="-128"/>
              </a:rPr>
              <a:t>に取得が可能です。</a:t>
            </a:r>
          </a:p>
        </p:txBody>
      </p:sp>
      <p:pic>
        <p:nvPicPr>
          <p:cNvPr id="10" name="図 9" descr="記号, らくがき が含まれている画像&#10;&#10;自動的に生成された説明">
            <a:extLst>
              <a:ext uri="{FF2B5EF4-FFF2-40B4-BE49-F238E27FC236}">
                <a16:creationId xmlns:a16="http://schemas.microsoft.com/office/drawing/2014/main" id="{51742558-ED5C-2546-87E4-CBB26ED9E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989" y="2604577"/>
            <a:ext cx="4602736" cy="2216378"/>
          </a:xfrm>
          <a:prstGeom prst="rect">
            <a:avLst/>
          </a:prstGeom>
        </p:spPr>
      </p:pic>
      <p:sp>
        <p:nvSpPr>
          <p:cNvPr id="2" name="正方形/長方形 1">
            <a:extLst>
              <a:ext uri="{FF2B5EF4-FFF2-40B4-BE49-F238E27FC236}">
                <a16:creationId xmlns:a16="http://schemas.microsoft.com/office/drawing/2014/main" id="{88625CBB-8C2C-2E78-1BA9-F5E953E910EF}"/>
              </a:ext>
            </a:extLst>
          </p:cNvPr>
          <p:cNvSpPr/>
          <p:nvPr/>
        </p:nvSpPr>
        <p:spPr>
          <a:xfrm>
            <a:off x="755576" y="1331335"/>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pic>
        <p:nvPicPr>
          <p:cNvPr id="8" name="図 7" descr="図形&#10;&#10;自動的に生成された説明">
            <a:extLst>
              <a:ext uri="{FF2B5EF4-FFF2-40B4-BE49-F238E27FC236}">
                <a16:creationId xmlns:a16="http://schemas.microsoft.com/office/drawing/2014/main" id="{E68CA45F-3AD0-4F9B-7CD4-9B4500A620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3" y="2286749"/>
            <a:ext cx="2803110" cy="1776789"/>
          </a:xfrm>
          <a:prstGeom prst="rect">
            <a:avLst/>
          </a:prstGeom>
        </p:spPr>
      </p:pic>
      <p:sp>
        <p:nvSpPr>
          <p:cNvPr id="9" name="吹き出し: 角を丸めた四角形 8">
            <a:extLst>
              <a:ext uri="{FF2B5EF4-FFF2-40B4-BE49-F238E27FC236}">
                <a16:creationId xmlns:a16="http://schemas.microsoft.com/office/drawing/2014/main" id="{84143972-2FB6-D1DA-B331-9318C406E97D}"/>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介護の対象となる家族は</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p>
          <a:p>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配偶者（事実婚を含む）</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子（養子を含む）</a:t>
            </a:r>
            <a:r>
              <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孫</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配偶者の父母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endPar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祖父母 </a:t>
            </a:r>
            <a:r>
              <a:rPr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 </a:t>
            </a:r>
            <a:r>
              <a:rPr kumimoji="1" lang="ja-JP" altLang="en-US" sz="1200" b="1" dirty="0">
                <a:solidFill>
                  <a:schemeClr val="tx1">
                    <a:lumMod val="75000"/>
                    <a:lumOff val="25000"/>
                  </a:schemeClr>
                </a:solidFill>
                <a:latin typeface="游ゴシック" panose="020B0400000000000000" pitchFamily="50" charset="-128"/>
                <a:ea typeface="游ゴシック" panose="020B0400000000000000" pitchFamily="50" charset="-128"/>
              </a:rPr>
              <a:t>兄弟姉妹　</a:t>
            </a:r>
            <a:endParaRPr kumimoji="1" lang="en-US" altLang="ja-JP" sz="12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2"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34393814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記号, らくがき が含まれている画像&#10;&#10;自動的に生成された説明">
            <a:extLst>
              <a:ext uri="{FF2B5EF4-FFF2-40B4-BE49-F238E27FC236}">
                <a16:creationId xmlns:a16="http://schemas.microsoft.com/office/drawing/2014/main" id="{51742558-ED5C-2546-87E4-CBB26ED9E5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6989" y="2779276"/>
            <a:ext cx="4602736" cy="2216378"/>
          </a:xfrm>
          <a:prstGeom prst="rect">
            <a:avLst/>
          </a:prstGeom>
        </p:spPr>
      </p:pic>
      <p:sp>
        <p:nvSpPr>
          <p:cNvPr id="8" name="正方形/長方形 7">
            <a:extLst>
              <a:ext uri="{FF2B5EF4-FFF2-40B4-BE49-F238E27FC236}">
                <a16:creationId xmlns:a16="http://schemas.microsoft.com/office/drawing/2014/main" id="{988AC921-B719-DE2A-E9AF-9EDAB4F6FE9E}"/>
              </a:ext>
            </a:extLst>
          </p:cNvPr>
          <p:cNvSpPr/>
          <p:nvPr/>
        </p:nvSpPr>
        <p:spPr>
          <a:xfrm>
            <a:off x="1175152" y="524739"/>
            <a:ext cx="6793697" cy="638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介護休業</a:t>
            </a:r>
          </a:p>
        </p:txBody>
      </p:sp>
      <p:sp>
        <p:nvSpPr>
          <p:cNvPr id="9" name="テキスト ボックス 8">
            <a:extLst>
              <a:ext uri="{FF2B5EF4-FFF2-40B4-BE49-F238E27FC236}">
                <a16:creationId xmlns:a16="http://schemas.microsoft.com/office/drawing/2014/main" id="{566AFBC0-77D0-90E9-4072-9C5F3A39132B}"/>
              </a:ext>
            </a:extLst>
          </p:cNvPr>
          <p:cNvSpPr txBox="1"/>
          <p:nvPr/>
        </p:nvSpPr>
        <p:spPr>
          <a:xfrm>
            <a:off x="971600" y="5344068"/>
            <a:ext cx="778037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対象家族</a:t>
            </a:r>
            <a:r>
              <a:rPr kumimoji="1" lang="en-US" altLang="ja-JP"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1</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人につき</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3</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回</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まで、</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通算</a:t>
            </a:r>
            <a:r>
              <a:rPr kumimoji="1" lang="en-US" altLang="ja-JP"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93</a:t>
            </a:r>
            <a:r>
              <a:rPr kumimoji="1" lang="ja-JP" altLang="en-US" sz="2800" b="1" i="0" u="none" strike="noStrike" kern="1200" cap="none" spc="0" normalizeH="0" baseline="0" noProof="0" dirty="0">
                <a:ln>
                  <a:noFill/>
                </a:ln>
                <a:solidFill>
                  <a:srgbClr val="4F81BD"/>
                </a:solidFill>
                <a:effectLst/>
                <a:uLnTx/>
                <a:uFillTx/>
                <a:latin typeface="游ゴシック" panose="020B0400000000000000" pitchFamily="50" charset="-128"/>
                <a:ea typeface="游ゴシック" panose="020B0400000000000000" pitchFamily="50" charset="-128"/>
                <a:cs typeface="+mn-cs"/>
              </a:rPr>
              <a:t>日</a:t>
            </a:r>
            <a:r>
              <a:rPr kumimoji="1" lang="ja-JP" altLang="en-US" sz="20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の取得が可能です。</a:t>
            </a:r>
          </a:p>
        </p:txBody>
      </p:sp>
      <p:sp>
        <p:nvSpPr>
          <p:cNvPr id="2" name="正方形/長方形 1">
            <a:extLst>
              <a:ext uri="{FF2B5EF4-FFF2-40B4-BE49-F238E27FC236}">
                <a16:creationId xmlns:a16="http://schemas.microsoft.com/office/drawing/2014/main" id="{299DD325-F4A8-83D8-5AF3-144FEE1E631F}"/>
              </a:ext>
            </a:extLst>
          </p:cNvPr>
          <p:cNvSpPr/>
          <p:nvPr/>
        </p:nvSpPr>
        <p:spPr>
          <a:xfrm>
            <a:off x="755576" y="1320839"/>
            <a:ext cx="7632848" cy="4571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ACB4AD26-D076-2202-E83C-F9CFFE3B4C6A}"/>
              </a:ext>
            </a:extLst>
          </p:cNvPr>
          <p:cNvSpPr txBox="1"/>
          <p:nvPr/>
        </p:nvSpPr>
        <p:spPr>
          <a:xfrm>
            <a:off x="1175152" y="1537052"/>
            <a:ext cx="68301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要介護状態（負傷、疾病または身体上もしくは精神上の障害により、２週間以上の期間にわたり</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常時介護を必要とする状態）にある対象家族の介護や世話をするための休暇</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pic>
        <p:nvPicPr>
          <p:cNvPr id="18" name="図 17" descr="図形&#10;&#10;自動的に生成された説明">
            <a:extLst>
              <a:ext uri="{FF2B5EF4-FFF2-40B4-BE49-F238E27FC236}">
                <a16:creationId xmlns:a16="http://schemas.microsoft.com/office/drawing/2014/main" id="{11DCE05B-FF4F-5967-CB55-149432373A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0153" y="2286749"/>
            <a:ext cx="2803110" cy="1776789"/>
          </a:xfrm>
          <a:prstGeom prst="rect">
            <a:avLst/>
          </a:prstGeom>
        </p:spPr>
      </p:pic>
      <p:sp>
        <p:nvSpPr>
          <p:cNvPr id="12" name="吹き出し: 角を丸めた四角形 11">
            <a:extLst>
              <a:ext uri="{FF2B5EF4-FFF2-40B4-BE49-F238E27FC236}">
                <a16:creationId xmlns:a16="http://schemas.microsoft.com/office/drawing/2014/main" id="{7C65BB0F-3DAA-3FC8-0450-3858ED3717D9}"/>
              </a:ext>
            </a:extLst>
          </p:cNvPr>
          <p:cNvSpPr/>
          <p:nvPr/>
        </p:nvSpPr>
        <p:spPr>
          <a:xfrm>
            <a:off x="6159395" y="2341689"/>
            <a:ext cx="2664296" cy="1389677"/>
          </a:xfrm>
          <a:prstGeom prst="wedgeRoundRectCallout">
            <a:avLst>
              <a:gd name="adj1" fmla="val -62662"/>
              <a:gd name="adj2" fmla="val 35408"/>
              <a:gd name="adj3" fmla="val 1666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介護の対象となる家族は</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配偶者（事実婚を含む）</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子（養子を含む）</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孫</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配偶者の父母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祖父母 </a:t>
            </a:r>
            <a:r>
              <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a:t>
            </a:r>
            <a:r>
              <a:rPr kumimoji="1" lang="ja-JP" altLang="en-US"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rPr>
              <a:t> 兄弟姉妹　</a:t>
            </a:r>
            <a:endParaRPr kumimoji="1" lang="en-US" altLang="ja-JP" sz="1200" b="1" i="0" u="none" strike="noStrike" kern="120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cs typeface="+mn-cs"/>
            </a:endParaRPr>
          </a:p>
        </p:txBody>
      </p:sp>
      <p:sp>
        <p:nvSpPr>
          <p:cNvPr id="11" name="タイトル 1">
            <a:extLst>
              <a:ext uri="{FF2B5EF4-FFF2-40B4-BE49-F238E27FC236}">
                <a16:creationId xmlns:a16="http://schemas.microsoft.com/office/drawing/2014/main" id="{5C610166-C710-2485-197D-7B8B61F32313}"/>
              </a:ext>
            </a:extLst>
          </p:cNvPr>
          <p:cNvSpPr txBox="1">
            <a:spLocks/>
          </p:cNvSpPr>
          <p:nvPr/>
        </p:nvSpPr>
        <p:spPr>
          <a:xfrm>
            <a:off x="6300192" y="6453336"/>
            <a:ext cx="280831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働き方を守る様々な法制度</a:t>
            </a:r>
          </a:p>
        </p:txBody>
      </p:sp>
    </p:spTree>
    <p:extLst>
      <p:ext uri="{BB962C8B-B14F-4D97-AF65-F5344CB8AC3E}">
        <p14:creationId xmlns:p14="http://schemas.microsoft.com/office/powerpoint/2010/main" val="4242046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14CE8B42-553E-8477-8D4C-A4A0EC3643F8}"/>
              </a:ext>
            </a:extLst>
          </p:cNvPr>
          <p:cNvSpPr txBox="1"/>
          <p:nvPr/>
        </p:nvSpPr>
        <p:spPr>
          <a:xfrm>
            <a:off x="1022910" y="404664"/>
            <a:ext cx="7037184" cy="584775"/>
          </a:xfrm>
          <a:prstGeom prst="rect">
            <a:avLst/>
          </a:prstGeom>
          <a:noFill/>
        </p:spPr>
        <p:txBody>
          <a:bodyPr wrap="square">
            <a:spAutoFit/>
          </a:bodyPr>
          <a:lstStyle/>
          <a:p>
            <a:pPr marL="152400" indent="-152400" algn="ctr"/>
            <a:r>
              <a:rPr lang="ja-JP" altLang="en-US"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日本の医療を取り巻く状況は</a:t>
            </a:r>
            <a:r>
              <a:rPr lang="en-US" altLang="ja-JP" sz="32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a:t>
            </a:r>
          </a:p>
        </p:txBody>
      </p:sp>
      <p:sp>
        <p:nvSpPr>
          <p:cNvPr id="2" name="テキスト ボックス 1">
            <a:extLst>
              <a:ext uri="{FF2B5EF4-FFF2-40B4-BE49-F238E27FC236}">
                <a16:creationId xmlns:a16="http://schemas.microsoft.com/office/drawing/2014/main" id="{7343C398-F1A8-8992-E207-6BDE0E1BFED3}"/>
              </a:ext>
            </a:extLst>
          </p:cNvPr>
          <p:cNvSpPr txBox="1"/>
          <p:nvPr/>
        </p:nvSpPr>
        <p:spPr>
          <a:xfrm>
            <a:off x="467544" y="1388393"/>
            <a:ext cx="3696881" cy="738664"/>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高齢者の増加に伴う</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医療需要</a:t>
            </a:r>
            <a:r>
              <a:rPr lang="ja-JP" altLang="en-US"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の</a:t>
            </a: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高まり</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A307726F-5035-1519-73D0-A4502292E794}"/>
              </a:ext>
            </a:extLst>
          </p:cNvPr>
          <p:cNvSpPr txBox="1"/>
          <p:nvPr/>
        </p:nvSpPr>
        <p:spPr>
          <a:xfrm>
            <a:off x="2570942" y="4143462"/>
            <a:ext cx="4002117" cy="1015663"/>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患者さんの</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生活や健康状態に合わせた</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総合的な医療の提供</a:t>
            </a:r>
            <a:endParaRPr lang="en-US" altLang="ja-JP" b="1" kern="100" dirty="0">
              <a:solidFill>
                <a:schemeClr val="bg2">
                  <a:lumMod val="10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4" name="テキスト ボックス 3">
            <a:extLst>
              <a:ext uri="{FF2B5EF4-FFF2-40B4-BE49-F238E27FC236}">
                <a16:creationId xmlns:a16="http://schemas.microsoft.com/office/drawing/2014/main" id="{1BC0C92F-D76E-66AD-5FD1-95D97605C55C}"/>
              </a:ext>
            </a:extLst>
          </p:cNvPr>
          <p:cNvSpPr txBox="1"/>
          <p:nvPr/>
        </p:nvSpPr>
        <p:spPr>
          <a:xfrm>
            <a:off x="4711734" y="1388393"/>
            <a:ext cx="3696881" cy="1015663"/>
          </a:xfrm>
          <a:prstGeom prst="rect">
            <a:avLst/>
          </a:prstGeom>
          <a:noFill/>
        </p:spPr>
        <p:txBody>
          <a:bodyPr wrap="square">
            <a:spAutoFit/>
          </a:bodyPr>
          <a:lstStyle/>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生活習慣病・悪性腫瘍治療を</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中心とする</a:t>
            </a:r>
            <a:endParaRPr lang="en-US" altLang="ja-JP"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医療ニーズの変化</a:t>
            </a:r>
            <a:endParaRPr lang="en-US" altLang="ja-JP" sz="24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p:txBody>
      </p:sp>
      <p:sp>
        <p:nvSpPr>
          <p:cNvPr id="12" name="右矢印 22">
            <a:extLst>
              <a:ext uri="{FF2B5EF4-FFF2-40B4-BE49-F238E27FC236}">
                <a16:creationId xmlns:a16="http://schemas.microsoft.com/office/drawing/2014/main" id="{69A395B6-CE2F-884F-7020-F593D7352D4A}"/>
              </a:ext>
            </a:extLst>
          </p:cNvPr>
          <p:cNvSpPr/>
          <p:nvPr/>
        </p:nvSpPr>
        <p:spPr>
          <a:xfrm>
            <a:off x="6286677" y="2956706"/>
            <a:ext cx="25879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図 17">
            <a:extLst>
              <a:ext uri="{FF2B5EF4-FFF2-40B4-BE49-F238E27FC236}">
                <a16:creationId xmlns:a16="http://schemas.microsoft.com/office/drawing/2014/main" id="{0C4A5E83-FF00-5CB8-2E16-C7FCB1283F79}"/>
              </a:ext>
            </a:extLst>
          </p:cNvPr>
          <p:cNvPicPr>
            <a:picLocks noChangeAspect="1"/>
          </p:cNvPicPr>
          <p:nvPr/>
        </p:nvPicPr>
        <p:blipFill>
          <a:blip r:embed="rId3"/>
          <a:stretch>
            <a:fillRect/>
          </a:stretch>
        </p:blipFill>
        <p:spPr>
          <a:xfrm>
            <a:off x="2843808" y="5087901"/>
            <a:ext cx="3456384" cy="1399191"/>
          </a:xfrm>
          <a:prstGeom prst="rect">
            <a:avLst/>
          </a:prstGeom>
        </p:spPr>
      </p:pic>
      <p:pic>
        <p:nvPicPr>
          <p:cNvPr id="6" name="図 5" descr="部屋, 光 が含まれている画像&#10;&#10;自動的に生成された説明">
            <a:extLst>
              <a:ext uri="{FF2B5EF4-FFF2-40B4-BE49-F238E27FC236}">
                <a16:creationId xmlns:a16="http://schemas.microsoft.com/office/drawing/2014/main" id="{A346BF42-BC3E-0B4C-EB8C-2F4958BDCA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8415" y="2597539"/>
            <a:ext cx="2068695" cy="1298599"/>
          </a:xfrm>
          <a:prstGeom prst="rect">
            <a:avLst/>
          </a:prstGeom>
        </p:spPr>
      </p:pic>
      <p:pic>
        <p:nvPicPr>
          <p:cNvPr id="10" name="図 9" descr="アイコン が含まれている画像&#10;&#10;自動的に生成された説明">
            <a:extLst>
              <a:ext uri="{FF2B5EF4-FFF2-40B4-BE49-F238E27FC236}">
                <a16:creationId xmlns:a16="http://schemas.microsoft.com/office/drawing/2014/main" id="{CC8D2FE5-D09B-D8CF-8EE6-DCBBA881C1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090" y="2184567"/>
            <a:ext cx="2615548" cy="1820497"/>
          </a:xfrm>
          <a:prstGeom prst="rect">
            <a:avLst/>
          </a:prstGeom>
        </p:spPr>
      </p:pic>
      <p:pic>
        <p:nvPicPr>
          <p:cNvPr id="14" name="図 13">
            <a:extLst>
              <a:ext uri="{FF2B5EF4-FFF2-40B4-BE49-F238E27FC236}">
                <a16:creationId xmlns:a16="http://schemas.microsoft.com/office/drawing/2014/main" id="{8CBF71FC-270A-89D3-B509-5E2A0FF8BA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1149" y="2549723"/>
            <a:ext cx="1795218" cy="1298599"/>
          </a:xfrm>
          <a:prstGeom prst="rect">
            <a:avLst/>
          </a:prstGeom>
        </p:spPr>
      </p:pic>
      <p:sp>
        <p:nvSpPr>
          <p:cNvPr id="13"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2035767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AC5CC67E-3454-B186-9F00-3B48D5B22AA5}"/>
              </a:ext>
            </a:extLst>
          </p:cNvPr>
          <p:cNvSpPr txBox="1"/>
          <p:nvPr/>
        </p:nvSpPr>
        <p:spPr>
          <a:xfrm>
            <a:off x="755576" y="614298"/>
            <a:ext cx="7632848" cy="1446550"/>
          </a:xfrm>
          <a:prstGeom prst="rect">
            <a:avLst/>
          </a:prstGeom>
          <a:noFill/>
        </p:spPr>
        <p:txBody>
          <a:bodyPr wrap="square">
            <a:spAutoFit/>
          </a:bodyPr>
          <a:lstStyle/>
          <a:p>
            <a:pPr marL="152400" indent="-152400" algn="ct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少子高齢化が特に進む地域では、</a:t>
            </a:r>
            <a:br>
              <a:rPr lang="en-US" altLang="ja-JP" sz="2400" b="1" kern="100" dirty="0">
                <a:solidFill>
                  <a:schemeClr val="tx1">
                    <a:lumMod val="65000"/>
                    <a:lumOff val="35000"/>
                  </a:schemeClr>
                </a:solidFill>
                <a:latin typeface="Yu Gothic" panose="020B0400000000000000" pitchFamily="34" charset="-128"/>
                <a:ea typeface="Yu Gothic" panose="020B0400000000000000" pitchFamily="34" charset="-128"/>
                <a:cs typeface="Times New Roman" panose="02020603050405020304" pitchFamily="18" charset="0"/>
              </a:rPr>
            </a:br>
            <a:r>
              <a:rPr lang="ja-JP" altLang="en-US"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rPr>
              <a:t>医療従事者全体のマンパワーが不足</a:t>
            </a:r>
            <a:endParaRPr lang="en-US" altLang="ja-JP" sz="3200" b="1" kern="100" dirty="0">
              <a:solidFill>
                <a:schemeClr val="accent1"/>
              </a:solidFill>
              <a:latin typeface="Yu Gothic" panose="020B0400000000000000" pitchFamily="34" charset="-128"/>
              <a:ea typeface="Yu Gothic" panose="020B0400000000000000" pitchFamily="34" charset="-128"/>
              <a:cs typeface="Times New Roman" panose="02020603050405020304" pitchFamily="18" charset="0"/>
            </a:endParaRPr>
          </a:p>
          <a:p>
            <a:pPr marL="152400" indent="-152400" algn="ctr"/>
            <a:r>
              <a:rPr lang="ja-JP" altLang="en-US" sz="28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rPr>
              <a:t>していきます。</a:t>
            </a:r>
            <a:endParaRPr lang="en-US" altLang="ja-JP" sz="2400" b="1" kern="100" dirty="0">
              <a:solidFill>
                <a:schemeClr val="tx1">
                  <a:lumMod val="75000"/>
                  <a:lumOff val="25000"/>
                </a:schemeClr>
              </a:solidFill>
              <a:latin typeface="Yu Gothic" panose="020B0400000000000000" pitchFamily="34" charset="-128"/>
              <a:ea typeface="Yu Gothic" panose="020B0400000000000000" pitchFamily="34" charset="-128"/>
              <a:cs typeface="Times New Roman" panose="02020603050405020304" pitchFamily="18" charset="0"/>
            </a:endParaRPr>
          </a:p>
        </p:txBody>
      </p:sp>
      <p:pic>
        <p:nvPicPr>
          <p:cNvPr id="17" name="図 16" descr="ネックレス が含まれている画像&#10;&#10;自動的に生成された説明">
            <a:extLst>
              <a:ext uri="{FF2B5EF4-FFF2-40B4-BE49-F238E27FC236}">
                <a16:creationId xmlns:a16="http://schemas.microsoft.com/office/drawing/2014/main" id="{8A51B2ED-D343-6778-45DB-27311420A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67877" y="2148740"/>
            <a:ext cx="4529150" cy="4515437"/>
          </a:xfrm>
          <a:prstGeom prst="rect">
            <a:avLst/>
          </a:prstGeom>
        </p:spPr>
      </p:pic>
      <p:sp>
        <p:nvSpPr>
          <p:cNvPr id="6" name="タイトル 1">
            <a:extLst>
              <a:ext uri="{FF2B5EF4-FFF2-40B4-BE49-F238E27FC236}">
                <a16:creationId xmlns:a16="http://schemas.microsoft.com/office/drawing/2014/main" id="{471079FB-4BF5-C803-889E-7A5ECA99882B}"/>
              </a:ext>
            </a:extLst>
          </p:cNvPr>
          <p:cNvSpPr txBox="1">
            <a:spLocks/>
          </p:cNvSpPr>
          <p:nvPr/>
        </p:nvSpPr>
        <p:spPr>
          <a:xfrm>
            <a:off x="6228184" y="6453336"/>
            <a:ext cx="2920832" cy="288032"/>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tabLst>
                <a:tab pos="5502275" algn="l"/>
              </a:tabLst>
            </a:pPr>
            <a:r>
              <a:rPr kumimoji="0" lang="ja-JP" altLang="en-US" sz="1600" b="1" dirty="0">
                <a:solidFill>
                  <a:schemeClr val="bg2">
                    <a:lumMod val="25000"/>
                  </a:schemeClr>
                </a:solidFill>
                <a:latin typeface="游ゴシック" panose="020B0400000000000000" pitchFamily="50" charset="-128"/>
                <a:ea typeface="游ゴシック" panose="020B0400000000000000" pitchFamily="50" charset="-128"/>
              </a:rPr>
              <a:t>我が国の医療と医師の働き方</a:t>
            </a:r>
          </a:p>
        </p:txBody>
      </p:sp>
    </p:spTree>
    <p:extLst>
      <p:ext uri="{BB962C8B-B14F-4D97-AF65-F5344CB8AC3E}">
        <p14:creationId xmlns:p14="http://schemas.microsoft.com/office/powerpoint/2010/main" val="182934301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293C01CBF08F44F94AB2E2982F9A565" ma:contentTypeVersion="10" ma:contentTypeDescription="新しいドキュメントを作成します。" ma:contentTypeScope="" ma:versionID="af353fc65593bf01a9017fe83d875e58">
  <xsd:schema xmlns:xsd="http://www.w3.org/2001/XMLSchema" xmlns:xs="http://www.w3.org/2001/XMLSchema" xmlns:p="http://schemas.microsoft.com/office/2006/metadata/properties" xmlns:ns2="4db78566-9aa5-47fd-a360-febd3b192637" xmlns:ns3="788e5af5-99bf-41f2-bfcb-415324f0a4f8" targetNamespace="http://schemas.microsoft.com/office/2006/metadata/properties" ma:root="true" ma:fieldsID="2507f8af61d07a522c8cecdae935f11a" ns2:_="" ns3:_="">
    <xsd:import namespace="4db78566-9aa5-47fd-a360-febd3b192637"/>
    <xsd:import namespace="788e5af5-99bf-41f2-bfcb-415324f0a4f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b78566-9aa5-47fd-a360-febd3b192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画像タグ" ma:readOnly="false" ma:fieldId="{5cf76f15-5ced-4ddc-b409-7134ff3c332f}" ma:taxonomyMulti="true" ma:sspId="8d8bef2d-f197-4a83-a2bf-3b32caf6bf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88e5af5-99bf-41f2-bfcb-415324f0a4f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32705da-95f4-4270-957c-27631423e835}" ma:internalName="TaxCatchAll" ma:showField="CatchAllData" ma:web="788e5af5-99bf-41f2-bfcb-415324f0a4f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88e5af5-99bf-41f2-bfcb-415324f0a4f8" xsi:nil="true"/>
    <lcf76f155ced4ddcb4097134ff3c332f xmlns="4db78566-9aa5-47fd-a360-febd3b19263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6FAE8B2-FE51-47CE-858D-103D8C537CBB}"/>
</file>

<file path=customXml/itemProps2.xml><?xml version="1.0" encoding="utf-8"?>
<ds:datastoreItem xmlns:ds="http://schemas.openxmlformats.org/officeDocument/2006/customXml" ds:itemID="{79E00EA6-E017-4927-AD6E-88C375D6674F}"/>
</file>

<file path=customXml/itemProps3.xml><?xml version="1.0" encoding="utf-8"?>
<ds:datastoreItem xmlns:ds="http://schemas.openxmlformats.org/officeDocument/2006/customXml" ds:itemID="{B631AAA9-AF72-42ED-A421-82FB1BA2DB79}"/>
</file>

<file path=docProps/app.xml><?xml version="1.0" encoding="utf-8"?>
<Properties xmlns="http://schemas.openxmlformats.org/officeDocument/2006/extended-properties" xmlns:vt="http://schemas.openxmlformats.org/officeDocument/2006/docPropsVTypes">
  <Template>blank</Template>
  <TotalTime>11616</TotalTime>
  <Words>12388</Words>
  <Application>Microsoft Office PowerPoint</Application>
  <PresentationFormat>画面に合わせる (4:3)</PresentationFormat>
  <Paragraphs>1489</Paragraphs>
  <Slides>77</Slides>
  <Notes>77</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77</vt:i4>
      </vt:variant>
    </vt:vector>
  </HeadingPairs>
  <TitlesOfParts>
    <vt:vector size="83" baseType="lpstr">
      <vt:lpstr>ＭＳ Ｐゴシック</vt:lpstr>
      <vt:lpstr>Yu Gothic</vt:lpstr>
      <vt:lpstr>Yu Gothic</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河西 志乃</cp:lastModifiedBy>
  <cp:revision>204</cp:revision>
  <cp:lastPrinted>2022-11-24T11:02:03Z</cp:lastPrinted>
  <dcterms:created xsi:type="dcterms:W3CDTF">2022-09-13T05:05:05Z</dcterms:created>
  <dcterms:modified xsi:type="dcterms:W3CDTF">2023-01-11T02:00:49Z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0x0101005293C01CBF08F44F94AB2E2982F9A565</vt:lpwstr>
  </property>
</Properties>
</file>